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9" r:id="rId7"/>
    <p:sldId id="260" r:id="rId8"/>
    <p:sldId id="261" r:id="rId9"/>
    <p:sldId id="262" r:id="rId10"/>
    <p:sldId id="257"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1" r:id="rId25"/>
    <p:sldId id="282" r:id="rId26"/>
    <p:sldId id="276" r:id="rId27"/>
    <p:sldId id="277" r:id="rId28"/>
    <p:sldId id="278" r:id="rId29"/>
    <p:sldId id="279"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7E0EFC0-09C4-4F91-8616-54898A231C56}" type="datetimeFigureOut">
              <a:rPr lang="en-AU" smtClean="0"/>
              <a:t>30/05/2019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E927CD-70D8-4BBC-A114-C41B7F4A649A}" type="slidenum">
              <a:rPr lang="en-AU" smtClean="0"/>
              <a:t>‹#›</a:t>
            </a:fld>
            <a:endParaRPr lang="en-AU"/>
          </a:p>
        </p:txBody>
      </p:sp>
    </p:spTree>
    <p:extLst>
      <p:ext uri="{BB962C8B-B14F-4D97-AF65-F5344CB8AC3E}">
        <p14:creationId xmlns:p14="http://schemas.microsoft.com/office/powerpoint/2010/main" val="302207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7E0EFC0-09C4-4F91-8616-54898A231C56}" type="datetimeFigureOut">
              <a:rPr lang="en-AU" smtClean="0"/>
              <a:t>30/05/2019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E927CD-70D8-4BBC-A114-C41B7F4A649A}" type="slidenum">
              <a:rPr lang="en-AU" smtClean="0"/>
              <a:t>‹#›</a:t>
            </a:fld>
            <a:endParaRPr lang="en-AU"/>
          </a:p>
        </p:txBody>
      </p:sp>
    </p:spTree>
    <p:extLst>
      <p:ext uri="{BB962C8B-B14F-4D97-AF65-F5344CB8AC3E}">
        <p14:creationId xmlns:p14="http://schemas.microsoft.com/office/powerpoint/2010/main" val="130024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7E0EFC0-09C4-4F91-8616-54898A231C56}" type="datetimeFigureOut">
              <a:rPr lang="en-AU" smtClean="0"/>
              <a:t>30/05/2019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E927CD-70D8-4BBC-A114-C41B7F4A649A}" type="slidenum">
              <a:rPr lang="en-AU" smtClean="0"/>
              <a:t>‹#›</a:t>
            </a:fld>
            <a:endParaRPr lang="en-AU"/>
          </a:p>
        </p:txBody>
      </p:sp>
    </p:spTree>
    <p:extLst>
      <p:ext uri="{BB962C8B-B14F-4D97-AF65-F5344CB8AC3E}">
        <p14:creationId xmlns:p14="http://schemas.microsoft.com/office/powerpoint/2010/main" val="135045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182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760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025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98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5/30/2019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307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5/30/2019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414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5/30/2019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094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18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7E0EFC0-09C4-4F91-8616-54898A231C56}" type="datetimeFigureOut">
              <a:rPr lang="en-AU" smtClean="0"/>
              <a:t>30/05/2019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E927CD-70D8-4BBC-A114-C41B7F4A649A}" type="slidenum">
              <a:rPr lang="en-AU" smtClean="0"/>
              <a:t>‹#›</a:t>
            </a:fld>
            <a:endParaRPr lang="en-AU"/>
          </a:p>
        </p:txBody>
      </p:sp>
    </p:spTree>
    <p:extLst>
      <p:ext uri="{BB962C8B-B14F-4D97-AF65-F5344CB8AC3E}">
        <p14:creationId xmlns:p14="http://schemas.microsoft.com/office/powerpoint/2010/main" val="3645894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796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196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33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30/05/2019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08222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30/05/2019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9997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30/05/2019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81388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30/05/2019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27153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A56DC849-004C-4366-A796-62A0835904CD}" type="datetimeFigureOut">
              <a:rPr lang="ms-MY" smtClean="0">
                <a:solidFill>
                  <a:prstClr val="black">
                    <a:tint val="75000"/>
                  </a:prstClr>
                </a:solidFill>
              </a:rPr>
              <a:pPr/>
              <a:t>30/05/2019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80553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A56DC849-004C-4366-A796-62A0835904CD}" type="datetimeFigureOut">
              <a:rPr lang="ms-MY" smtClean="0">
                <a:solidFill>
                  <a:prstClr val="black">
                    <a:tint val="75000"/>
                  </a:prstClr>
                </a:solidFill>
              </a:rPr>
              <a:pPr/>
              <a:t>30/05/2019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11854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DC849-004C-4366-A796-62A0835904CD}" type="datetimeFigureOut">
              <a:rPr lang="ms-MY" smtClean="0">
                <a:solidFill>
                  <a:prstClr val="black">
                    <a:tint val="75000"/>
                  </a:prstClr>
                </a:solidFill>
              </a:rPr>
              <a:pPr/>
              <a:t>30/05/2019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4735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0EFC0-09C4-4F91-8616-54898A231C56}" type="datetimeFigureOut">
              <a:rPr lang="en-AU" smtClean="0"/>
              <a:t>30/05/2019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E927CD-70D8-4BBC-A114-C41B7F4A649A}" type="slidenum">
              <a:rPr lang="en-AU" smtClean="0"/>
              <a:t>‹#›</a:t>
            </a:fld>
            <a:endParaRPr lang="en-AU"/>
          </a:p>
        </p:txBody>
      </p:sp>
    </p:spTree>
    <p:extLst>
      <p:ext uri="{BB962C8B-B14F-4D97-AF65-F5344CB8AC3E}">
        <p14:creationId xmlns:p14="http://schemas.microsoft.com/office/powerpoint/2010/main" val="1739436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30/05/2019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8819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30/05/2019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67373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30/05/2019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46370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30/05/2019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63267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634E253-4CB5-46BB-A772-BFD1C66B4DA1}" type="datetimeFigureOut">
              <a:rPr lang="en-AU"/>
              <a:pPr>
                <a:defRPr/>
              </a:pPr>
              <a:t>30/05/2019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A4CCEA5-25BF-4655-896A-C5B6434E6292}" type="slidenum">
              <a:rPr lang="en-AU"/>
              <a:pPr>
                <a:defRPr/>
              </a:pPr>
              <a:t>‹#›</a:t>
            </a:fld>
            <a:endParaRPr lang="en-AU"/>
          </a:p>
        </p:txBody>
      </p:sp>
    </p:spTree>
    <p:extLst>
      <p:ext uri="{BB962C8B-B14F-4D97-AF65-F5344CB8AC3E}">
        <p14:creationId xmlns:p14="http://schemas.microsoft.com/office/powerpoint/2010/main" val="2908286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E3E3C1D-93EF-4AF3-86D6-B553BB02257C}" type="datetimeFigureOut">
              <a:rPr lang="en-AU"/>
              <a:pPr>
                <a:defRPr/>
              </a:pPr>
              <a:t>30/05/2019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FB128-C0CF-40E6-A657-7B6749A04E8D}" type="slidenum">
              <a:rPr lang="en-AU"/>
              <a:pPr>
                <a:defRPr/>
              </a:pPr>
              <a:t>‹#›</a:t>
            </a:fld>
            <a:endParaRPr lang="en-AU"/>
          </a:p>
        </p:txBody>
      </p:sp>
    </p:spTree>
    <p:extLst>
      <p:ext uri="{BB962C8B-B14F-4D97-AF65-F5344CB8AC3E}">
        <p14:creationId xmlns:p14="http://schemas.microsoft.com/office/powerpoint/2010/main" val="4012516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42FCC47-E82F-4337-A14A-888D552DAFFA}" type="datetimeFigureOut">
              <a:rPr lang="en-AU"/>
              <a:pPr>
                <a:defRPr/>
              </a:pPr>
              <a:t>30/05/2019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039126-2932-4EAD-99C5-37F8345E914D}" type="slidenum">
              <a:rPr lang="en-AU"/>
              <a:pPr>
                <a:defRPr/>
              </a:pPr>
              <a:t>‹#›</a:t>
            </a:fld>
            <a:endParaRPr lang="en-AU"/>
          </a:p>
        </p:txBody>
      </p:sp>
    </p:spTree>
    <p:extLst>
      <p:ext uri="{BB962C8B-B14F-4D97-AF65-F5344CB8AC3E}">
        <p14:creationId xmlns:p14="http://schemas.microsoft.com/office/powerpoint/2010/main" val="3670345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109924-8365-4BDD-9CC7-8D8CC48B4F67}" type="datetimeFigureOut">
              <a:rPr lang="en-AU"/>
              <a:pPr>
                <a:defRPr/>
              </a:pPr>
              <a:t>30/05/2019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C6DD17C-AFBD-4424-8393-00D927B931C1}" type="slidenum">
              <a:rPr lang="en-AU"/>
              <a:pPr>
                <a:defRPr/>
              </a:pPr>
              <a:t>‹#›</a:t>
            </a:fld>
            <a:endParaRPr lang="en-AU"/>
          </a:p>
        </p:txBody>
      </p:sp>
    </p:spTree>
    <p:extLst>
      <p:ext uri="{BB962C8B-B14F-4D97-AF65-F5344CB8AC3E}">
        <p14:creationId xmlns:p14="http://schemas.microsoft.com/office/powerpoint/2010/main" val="17780532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494E52F-D2C2-4EED-BA68-4A8A559F3419}" type="datetimeFigureOut">
              <a:rPr lang="en-AU"/>
              <a:pPr>
                <a:defRPr/>
              </a:pPr>
              <a:t>30/05/2019</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1C735BE-2474-44FD-BEE0-8BD0C3766884}" type="slidenum">
              <a:rPr lang="en-AU"/>
              <a:pPr>
                <a:defRPr/>
              </a:pPr>
              <a:t>‹#›</a:t>
            </a:fld>
            <a:endParaRPr lang="en-AU"/>
          </a:p>
        </p:txBody>
      </p:sp>
    </p:spTree>
    <p:extLst>
      <p:ext uri="{BB962C8B-B14F-4D97-AF65-F5344CB8AC3E}">
        <p14:creationId xmlns:p14="http://schemas.microsoft.com/office/powerpoint/2010/main" val="2638288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474247-8541-48EA-8088-854E73A0ADBD}" type="datetimeFigureOut">
              <a:rPr lang="en-AU"/>
              <a:pPr>
                <a:defRPr/>
              </a:pPr>
              <a:t>30/05/2019</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4AE60D7-53DC-4170-8E6B-BCF77EF1A1F5}" type="slidenum">
              <a:rPr lang="en-AU"/>
              <a:pPr>
                <a:defRPr/>
              </a:pPr>
              <a:t>‹#›</a:t>
            </a:fld>
            <a:endParaRPr lang="en-AU"/>
          </a:p>
        </p:txBody>
      </p:sp>
    </p:spTree>
    <p:extLst>
      <p:ext uri="{BB962C8B-B14F-4D97-AF65-F5344CB8AC3E}">
        <p14:creationId xmlns:p14="http://schemas.microsoft.com/office/powerpoint/2010/main" val="114216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7E0EFC0-09C4-4F91-8616-54898A231C56}" type="datetimeFigureOut">
              <a:rPr lang="en-AU" smtClean="0"/>
              <a:t>30/05/2019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2E927CD-70D8-4BBC-A114-C41B7F4A649A}" type="slidenum">
              <a:rPr lang="en-AU" smtClean="0"/>
              <a:t>‹#›</a:t>
            </a:fld>
            <a:endParaRPr lang="en-AU"/>
          </a:p>
        </p:txBody>
      </p:sp>
    </p:spTree>
    <p:extLst>
      <p:ext uri="{BB962C8B-B14F-4D97-AF65-F5344CB8AC3E}">
        <p14:creationId xmlns:p14="http://schemas.microsoft.com/office/powerpoint/2010/main" val="1023153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9A64CE5-D00F-42F6-B35F-079CB3920FEB}" type="datetimeFigureOut">
              <a:rPr lang="en-AU"/>
              <a:pPr>
                <a:defRPr/>
              </a:pPr>
              <a:t>30/05/2019</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7D7BD7-26A7-42F5-858A-8C379118390A}" type="slidenum">
              <a:rPr lang="en-AU"/>
              <a:pPr>
                <a:defRPr/>
              </a:pPr>
              <a:t>‹#›</a:t>
            </a:fld>
            <a:endParaRPr lang="en-AU"/>
          </a:p>
        </p:txBody>
      </p:sp>
    </p:spTree>
    <p:extLst>
      <p:ext uri="{BB962C8B-B14F-4D97-AF65-F5344CB8AC3E}">
        <p14:creationId xmlns:p14="http://schemas.microsoft.com/office/powerpoint/2010/main" val="3861166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2EB1266-7593-494C-BDC1-634F3D0DC45D}" type="datetimeFigureOut">
              <a:rPr lang="en-AU"/>
              <a:pPr>
                <a:defRPr/>
              </a:pPr>
              <a:t>30/05/2019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0891401-10A9-4546-9327-ADB95338A99B}" type="slidenum">
              <a:rPr lang="en-AU"/>
              <a:pPr>
                <a:defRPr/>
              </a:pPr>
              <a:t>‹#›</a:t>
            </a:fld>
            <a:endParaRPr lang="en-AU"/>
          </a:p>
        </p:txBody>
      </p:sp>
    </p:spTree>
    <p:extLst>
      <p:ext uri="{BB962C8B-B14F-4D97-AF65-F5344CB8AC3E}">
        <p14:creationId xmlns:p14="http://schemas.microsoft.com/office/powerpoint/2010/main" val="38071726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CF29AE9-8638-4F2D-9EC1-BD9C25EA3FF3}" type="datetimeFigureOut">
              <a:rPr lang="en-AU"/>
              <a:pPr>
                <a:defRPr/>
              </a:pPr>
              <a:t>30/05/2019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213BC8F-3F92-4F96-87C5-2F72ADF46B6C}" type="slidenum">
              <a:rPr lang="en-AU"/>
              <a:pPr>
                <a:defRPr/>
              </a:pPr>
              <a:t>‹#›</a:t>
            </a:fld>
            <a:endParaRPr lang="en-AU"/>
          </a:p>
        </p:txBody>
      </p:sp>
    </p:spTree>
    <p:extLst>
      <p:ext uri="{BB962C8B-B14F-4D97-AF65-F5344CB8AC3E}">
        <p14:creationId xmlns:p14="http://schemas.microsoft.com/office/powerpoint/2010/main" val="563162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568D120-A1FE-4570-86DB-3670EB670E0D}" type="datetimeFigureOut">
              <a:rPr lang="en-AU"/>
              <a:pPr>
                <a:defRPr/>
              </a:pPr>
              <a:t>30/05/2019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F18B17A-EFFA-4B70-8E52-E847FE2A35BF}" type="slidenum">
              <a:rPr lang="en-AU"/>
              <a:pPr>
                <a:defRPr/>
              </a:pPr>
              <a:t>‹#›</a:t>
            </a:fld>
            <a:endParaRPr lang="en-AU"/>
          </a:p>
        </p:txBody>
      </p:sp>
    </p:spTree>
    <p:extLst>
      <p:ext uri="{BB962C8B-B14F-4D97-AF65-F5344CB8AC3E}">
        <p14:creationId xmlns:p14="http://schemas.microsoft.com/office/powerpoint/2010/main" val="1650812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948622E-9975-4ADF-BF9D-8285F3E045F4}" type="datetimeFigureOut">
              <a:rPr lang="en-AU"/>
              <a:pPr>
                <a:defRPr/>
              </a:pPr>
              <a:t>30/05/2019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BBF47B-FB2A-409A-A8E2-1DBB7CA09886}" type="slidenum">
              <a:rPr lang="en-AU"/>
              <a:pPr>
                <a:defRPr/>
              </a:pPr>
              <a:t>‹#›</a:t>
            </a:fld>
            <a:endParaRPr lang="en-AU"/>
          </a:p>
        </p:txBody>
      </p:sp>
    </p:spTree>
    <p:extLst>
      <p:ext uri="{BB962C8B-B14F-4D97-AF65-F5344CB8AC3E}">
        <p14:creationId xmlns:p14="http://schemas.microsoft.com/office/powerpoint/2010/main" val="34537985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5/30/2019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2951118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5/30/2019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2142974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5/30/2019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1519849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5/30/2019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3105165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5/30/2019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221643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7E0EFC0-09C4-4F91-8616-54898A231C56}" type="datetimeFigureOut">
              <a:rPr lang="en-AU" smtClean="0"/>
              <a:t>30/05/2019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2E927CD-70D8-4BBC-A114-C41B7F4A649A}" type="slidenum">
              <a:rPr lang="en-AU" smtClean="0"/>
              <a:t>‹#›</a:t>
            </a:fld>
            <a:endParaRPr lang="en-AU"/>
          </a:p>
        </p:txBody>
      </p:sp>
    </p:spTree>
    <p:extLst>
      <p:ext uri="{BB962C8B-B14F-4D97-AF65-F5344CB8AC3E}">
        <p14:creationId xmlns:p14="http://schemas.microsoft.com/office/powerpoint/2010/main" val="1342479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5/30/2019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2125269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5/30/2019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2346456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5/30/2019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16820306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5/30/2019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3889779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5/30/2019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2309700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5/30/2019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41517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7E0EFC0-09C4-4F91-8616-54898A231C56}" type="datetimeFigureOut">
              <a:rPr lang="en-AU" smtClean="0"/>
              <a:t>30/05/2019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2E927CD-70D8-4BBC-A114-C41B7F4A649A}" type="slidenum">
              <a:rPr lang="en-AU" smtClean="0"/>
              <a:t>‹#›</a:t>
            </a:fld>
            <a:endParaRPr lang="en-AU"/>
          </a:p>
        </p:txBody>
      </p:sp>
    </p:spTree>
    <p:extLst>
      <p:ext uri="{BB962C8B-B14F-4D97-AF65-F5344CB8AC3E}">
        <p14:creationId xmlns:p14="http://schemas.microsoft.com/office/powerpoint/2010/main" val="322940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0EFC0-09C4-4F91-8616-54898A231C56}" type="datetimeFigureOut">
              <a:rPr lang="en-AU" smtClean="0"/>
              <a:t>30/05/2019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2E927CD-70D8-4BBC-A114-C41B7F4A649A}" type="slidenum">
              <a:rPr lang="en-AU" smtClean="0"/>
              <a:t>‹#›</a:t>
            </a:fld>
            <a:endParaRPr lang="en-AU"/>
          </a:p>
        </p:txBody>
      </p:sp>
    </p:spTree>
    <p:extLst>
      <p:ext uri="{BB962C8B-B14F-4D97-AF65-F5344CB8AC3E}">
        <p14:creationId xmlns:p14="http://schemas.microsoft.com/office/powerpoint/2010/main" val="130757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0EFC0-09C4-4F91-8616-54898A231C56}" type="datetimeFigureOut">
              <a:rPr lang="en-AU" smtClean="0"/>
              <a:t>30/05/2019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2E927CD-70D8-4BBC-A114-C41B7F4A649A}" type="slidenum">
              <a:rPr lang="en-AU" smtClean="0"/>
              <a:t>‹#›</a:t>
            </a:fld>
            <a:endParaRPr lang="en-AU"/>
          </a:p>
        </p:txBody>
      </p:sp>
    </p:spTree>
    <p:extLst>
      <p:ext uri="{BB962C8B-B14F-4D97-AF65-F5344CB8AC3E}">
        <p14:creationId xmlns:p14="http://schemas.microsoft.com/office/powerpoint/2010/main" val="214240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0EFC0-09C4-4F91-8616-54898A231C56}" type="datetimeFigureOut">
              <a:rPr lang="en-AU" smtClean="0"/>
              <a:t>30/05/2019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2E927CD-70D8-4BBC-A114-C41B7F4A649A}" type="slidenum">
              <a:rPr lang="en-AU" smtClean="0"/>
              <a:t>‹#›</a:t>
            </a:fld>
            <a:endParaRPr lang="en-AU"/>
          </a:p>
        </p:txBody>
      </p:sp>
    </p:spTree>
    <p:extLst>
      <p:ext uri="{BB962C8B-B14F-4D97-AF65-F5344CB8AC3E}">
        <p14:creationId xmlns:p14="http://schemas.microsoft.com/office/powerpoint/2010/main" val="256639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0EFC0-09C4-4F91-8616-54898A231C56}" type="datetimeFigureOut">
              <a:rPr lang="en-AU" smtClean="0"/>
              <a:t>30/05/2019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927CD-70D8-4BBC-A114-C41B7F4A649A}" type="slidenum">
              <a:rPr lang="en-AU" smtClean="0"/>
              <a:t>‹#›</a:t>
            </a:fld>
            <a:endParaRPr lang="en-AU"/>
          </a:p>
        </p:txBody>
      </p:sp>
    </p:spTree>
    <p:extLst>
      <p:ext uri="{BB962C8B-B14F-4D97-AF65-F5344CB8AC3E}">
        <p14:creationId xmlns:p14="http://schemas.microsoft.com/office/powerpoint/2010/main" val="2721693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440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DC849-004C-4366-A796-62A0835904CD}" type="datetimeFigureOut">
              <a:rPr lang="ms-MY" smtClean="0">
                <a:solidFill>
                  <a:prstClr val="black">
                    <a:tint val="75000"/>
                  </a:prstClr>
                </a:solidFill>
              </a:rPr>
              <a:pPr/>
              <a:t>30/05/2019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004327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B993AE2-C212-4D95-9716-D52CDE34FDEA}" type="datetimeFigureOut">
              <a:rPr lang="en-AU"/>
              <a:pPr>
                <a:defRPr/>
              </a:pPr>
              <a:t>30/05/2019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768B09-C9C5-471E-AFD2-13C8AB53B994}" type="slidenum">
              <a:rPr lang="en-AU"/>
              <a:pPr>
                <a:defRPr/>
              </a:pPr>
              <a:t>‹#›</a:t>
            </a:fld>
            <a:endParaRPr lang="en-AU"/>
          </a:p>
        </p:txBody>
      </p:sp>
    </p:spTree>
    <p:extLst>
      <p:ext uri="{BB962C8B-B14F-4D97-AF65-F5344CB8AC3E}">
        <p14:creationId xmlns:p14="http://schemas.microsoft.com/office/powerpoint/2010/main" val="15338490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5/30/2019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30743699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826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6064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Kenangan Ramadhan Yang Berlalu..</a:t>
            </a:r>
            <a:endParaRPr lang="ms-MY" sz="3200" dirty="0"/>
          </a:p>
        </p:txBody>
      </p:sp>
      <p:sp>
        <p:nvSpPr>
          <p:cNvPr id="4" name="Rounded Rectangle 3"/>
          <p:cNvSpPr/>
          <p:nvPr/>
        </p:nvSpPr>
        <p:spPr>
          <a:xfrm>
            <a:off x="789820" y="1628800"/>
            <a:ext cx="7848872" cy="936104"/>
          </a:xfrm>
          <a:prstGeom prst="roundRect">
            <a:avLst/>
          </a:prstGeom>
          <a:blipFill>
            <a:blip r:embed="rId3"/>
            <a:tile tx="0" ty="0" sx="100000" sy="100000" flip="none" algn="tl"/>
          </a:blipFill>
        </p:spPr>
        <p:style>
          <a:lnRef idx="3">
            <a:schemeClr val="lt1"/>
          </a:lnRef>
          <a:fillRef idx="1">
            <a:schemeClr val="accent4"/>
          </a:fillRef>
          <a:effectRef idx="1">
            <a:schemeClr val="accent4"/>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effectLst>
                <a:latin typeface="Arial Black" pitchFamily="34" charset="0"/>
              </a:rPr>
              <a:t>Bulan yang </a:t>
            </a:r>
            <a:r>
              <a:rPr lang="ms-MY" sz="2400" dirty="0" err="1" smtClean="0">
                <a:ln>
                  <a:solidFill>
                    <a:schemeClr val="tx1"/>
                  </a:solidFill>
                </a:ln>
                <a:effectLst>
                  <a:glow rad="101600">
                    <a:schemeClr val="tx1">
                      <a:alpha val="60000"/>
                    </a:schemeClr>
                  </a:glow>
                </a:effectLst>
                <a:latin typeface="Arial Black" pitchFamily="34" charset="0"/>
              </a:rPr>
              <a:t>difardhukan</a:t>
            </a:r>
            <a:r>
              <a:rPr lang="ms-MY" sz="2400" dirty="0" smtClean="0">
                <a:ln>
                  <a:solidFill>
                    <a:schemeClr val="tx1"/>
                  </a:solidFill>
                </a:ln>
                <a:effectLst>
                  <a:glow rad="101600">
                    <a:schemeClr val="tx1">
                      <a:alpha val="60000"/>
                    </a:schemeClr>
                  </a:glow>
                </a:effectLst>
                <a:latin typeface="Arial Black" pitchFamily="34" charset="0"/>
              </a:rPr>
              <a:t> berpuasa</a:t>
            </a:r>
            <a:endParaRPr lang="ms-MY" sz="2400" dirty="0">
              <a:ln>
                <a:solidFill>
                  <a:schemeClr val="tx1"/>
                </a:solidFill>
              </a:ln>
              <a:effectLst>
                <a:glow rad="101600">
                  <a:schemeClr val="tx1">
                    <a:alpha val="60000"/>
                  </a:schemeClr>
                </a:glow>
              </a:effectLst>
              <a:latin typeface="Arial Black" pitchFamily="34" charset="0"/>
            </a:endParaRPr>
          </a:p>
        </p:txBody>
      </p:sp>
      <p:sp>
        <p:nvSpPr>
          <p:cNvPr id="5" name="Rectangle 4"/>
          <p:cNvSpPr/>
          <p:nvPr/>
        </p:nvSpPr>
        <p:spPr>
          <a:xfrm>
            <a:off x="789820" y="2965012"/>
            <a:ext cx="7907324" cy="968044"/>
          </a:xfrm>
          <a:prstGeom prst="rect">
            <a:avLst/>
          </a:prstGeom>
          <a:blipFill>
            <a:blip r:embed="rId4">
              <a:duotone>
                <a:schemeClr val="accent6">
                  <a:shade val="45000"/>
                  <a:satMod val="135000"/>
                </a:schemeClr>
                <a:prstClr val="white"/>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Ganjaran Ibadah  yang dinilai sendiri </a:t>
            </a:r>
          </a:p>
          <a:p>
            <a:pPr algn="ct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oleh Allah Taala</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827584" y="4221088"/>
            <a:ext cx="7869560" cy="1224136"/>
          </a:xfrm>
          <a:prstGeom prst="rect">
            <a:avLst/>
          </a:prstGeom>
          <a:blipFill>
            <a:blip r:embed="rId4">
              <a:duotone>
                <a:schemeClr val="accent1">
                  <a:shade val="45000"/>
                  <a:satMod val="135000"/>
                </a:schemeClr>
                <a:prstClr val="white"/>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Peluang mendapatkan ganjarqan istimewa dan berganda</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58007"/>
            <a:ext cx="8229600" cy="8947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 Ramadhan, </a:t>
            </a:r>
          </a:p>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Menzahirkan Rasa Syukur</a:t>
            </a:r>
            <a:endParaRPr lang="ms-MY" sz="3000" dirty="0"/>
          </a:p>
        </p:txBody>
      </p:sp>
      <p:sp>
        <p:nvSpPr>
          <p:cNvPr id="4" name="Right Arrow Callout 3"/>
          <p:cNvSpPr/>
          <p:nvPr/>
        </p:nvSpPr>
        <p:spPr>
          <a:xfrm>
            <a:off x="611560" y="2240868"/>
            <a:ext cx="576064" cy="432048"/>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Callout 4"/>
          <p:cNvSpPr/>
          <p:nvPr/>
        </p:nvSpPr>
        <p:spPr>
          <a:xfrm>
            <a:off x="611560" y="4005064"/>
            <a:ext cx="576064" cy="432048"/>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1043608" y="1700808"/>
            <a:ext cx="7848872" cy="1512168"/>
          </a:xfrm>
          <a:prstGeom prst="roundRect">
            <a:avLst/>
          </a:prstGeom>
          <a:blipFill>
            <a:blip r:embed="rId3"/>
            <a:tile tx="0" ty="0" sx="100000" sy="100000" flip="none" algn="tl"/>
          </a:blipFill>
        </p:spPr>
        <p:style>
          <a:lnRef idx="3">
            <a:schemeClr val="lt1"/>
          </a:lnRef>
          <a:fillRef idx="1">
            <a:schemeClr val="accent4"/>
          </a:fillRef>
          <a:effectRef idx="1">
            <a:schemeClr val="accent4"/>
          </a:effectRef>
          <a:fontRef idx="minor">
            <a:schemeClr val="lt1"/>
          </a:fontRef>
        </p:style>
        <p:txBody>
          <a:bodyPr rtlCol="0" anchor="ctr"/>
          <a:lstStyle/>
          <a:p>
            <a:pPr algn="ctr"/>
            <a:r>
              <a:rPr lang="ms-MY" sz="2200" dirty="0" smtClean="0">
                <a:ln>
                  <a:solidFill>
                    <a:schemeClr val="tx1"/>
                  </a:solidFill>
                </a:ln>
                <a:effectLst>
                  <a:glow rad="101600">
                    <a:schemeClr val="tx1">
                      <a:alpha val="60000"/>
                    </a:schemeClr>
                  </a:glow>
                </a:effectLst>
                <a:latin typeface="Arial Black" pitchFamily="34" charset="0"/>
              </a:rPr>
              <a:t>Menginsafkan -  Dididik </a:t>
            </a:r>
            <a:r>
              <a:rPr lang="ms-MY" sz="2200" dirty="0">
                <a:ln>
                  <a:solidFill>
                    <a:schemeClr val="tx1"/>
                  </a:solidFill>
                </a:ln>
                <a:effectLst>
                  <a:glow rad="101600">
                    <a:schemeClr val="tx1">
                      <a:alpha val="60000"/>
                    </a:schemeClr>
                  </a:glow>
                </a:effectLst>
                <a:latin typeface="Arial Black" pitchFamily="34" charset="0"/>
              </a:rPr>
              <a:t>supaya tidak memikirkan dan melakukan perkara yang dilarang dan maksiat.</a:t>
            </a:r>
          </a:p>
        </p:txBody>
      </p:sp>
      <p:sp>
        <p:nvSpPr>
          <p:cNvPr id="7" name="Rectangle 6"/>
          <p:cNvSpPr/>
          <p:nvPr/>
        </p:nvSpPr>
        <p:spPr>
          <a:xfrm>
            <a:off x="1043608" y="3501008"/>
            <a:ext cx="7848872" cy="1440160"/>
          </a:xfrm>
          <a:prstGeom prst="rect">
            <a:avLst/>
          </a:prstGeom>
          <a:blipFill>
            <a:blip r:embed="rId4">
              <a:duotone>
                <a:schemeClr val="accent6">
                  <a:shade val="45000"/>
                  <a:satMod val="135000"/>
                </a:schemeClr>
                <a:prstClr val="white"/>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Peluang mendapatkan </a:t>
            </a:r>
            <a:r>
              <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rahmat dan kasih sayang Allah </a:t>
            </a:r>
            <a:r>
              <a:rPr lang="ms-MY"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melalui </a:t>
            </a:r>
            <a:r>
              <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janji balasan pahala dan ganjaran yang tidak terhitung.</a:t>
            </a:r>
          </a:p>
        </p:txBody>
      </p:sp>
      <p:sp>
        <p:nvSpPr>
          <p:cNvPr id="9" name="Right Arrow Callout 8"/>
          <p:cNvSpPr/>
          <p:nvPr/>
        </p:nvSpPr>
        <p:spPr>
          <a:xfrm>
            <a:off x="611560" y="5524924"/>
            <a:ext cx="576064" cy="432048"/>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effectLst>
                  <a:glow rad="101600">
                    <a:schemeClr val="tx1">
                      <a:alpha val="60000"/>
                    </a:schemeClr>
                  </a:glow>
                  <a:outerShdw blurRad="38100" dist="38100" dir="2700000" algn="tl">
                    <a:srgbClr val="000000">
                      <a:alpha val="43137"/>
                    </a:srgbClr>
                  </a:outerShdw>
                </a:effectLst>
                <a:latin typeface="Arial Black" pitchFamily="34" charset="0"/>
              </a:rPr>
              <a:t>3</a:t>
            </a:r>
            <a:endParaRPr lang="ms-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1043608" y="5152049"/>
            <a:ext cx="7848872" cy="1224136"/>
          </a:xfrm>
          <a:prstGeom prst="rect">
            <a:avLst/>
          </a:prstGeom>
          <a:blipFill>
            <a:blip r:embed="rId4">
              <a:duotone>
                <a:schemeClr val="accent1">
                  <a:shade val="45000"/>
                  <a:satMod val="135000"/>
                </a:schemeClr>
                <a:prstClr val="white"/>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Menjadikan </a:t>
            </a:r>
            <a:r>
              <a:rPr lang="sv-SE"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 lebih suci, selesa, bahagia dan hampir dengan Allah Taala Yang Maha Agung.</a:t>
            </a:r>
            <a:endParaRPr lang="ms-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71" y="1844824"/>
            <a:ext cx="9144000" cy="1569660"/>
          </a:xfrm>
          <a:prstGeom prst="rect">
            <a:avLst/>
          </a:prstGeom>
          <a:solidFill>
            <a:schemeClr val="accent3">
              <a:lumMod val="60000"/>
              <a:lumOff val="40000"/>
              <a:alpha val="32000"/>
            </a:schemeClr>
          </a:solidFill>
        </p:spPr>
        <p:txBody>
          <a:bodyPr wrap="square">
            <a:spAutoFit/>
          </a:bodyPr>
          <a:lstStyle/>
          <a:p>
            <a:pPr algn="ctr" rtl="1"/>
            <a:r>
              <a:rPr lang="ar-YE"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يُرِيدُ اللَّهُ بِكُمُ الْيُسْرَ وَلَا يُرِيدُ بِكُمُ الْعُسْرَ وَلِتُكْمِلُوا الْعِدَّةَ وَلِتُكَبِّرُوا اللَّهَ عَلَىٰ مَا هَدَاكُمْ وَلَعَلَّكُمْ </a:t>
            </a:r>
            <a:r>
              <a:rPr lang="ar-YE"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تَشْكُرُونَ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293096"/>
            <a:ext cx="9144000" cy="193899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“..Allah menghendaki kemudahan bagimu, dan tidak menghendaki kesukaran bagimu. Dan supaya kamu cukupkan bilangan puasa (sebulan Ramadan), dan supaya kamu membesarkan Allah kerana mendapat petunjuk-Nya, dan supaya kamu bersyukur.”</a:t>
            </a:r>
            <a:endParaRPr kumimoji="0" lang="ms-MY" sz="24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Title 1"/>
          <p:cNvSpPr txBox="1">
            <a:spLocks/>
          </p:cNvSpPr>
          <p:nvPr/>
        </p:nvSpPr>
        <p:spPr>
          <a:xfrm>
            <a:off x="438944" y="18072"/>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a:t>
            </a:r>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 dalam </a:t>
            </a:r>
          </a:p>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Al-Baqarah, ayat 185</a:t>
            </a:r>
            <a:endPar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16048" y="1556792"/>
            <a:ext cx="6302571" cy="1872208"/>
          </a:xfrm>
          <a:prstGeom prst="rect">
            <a:avLst/>
          </a:prstGeom>
          <a:solidFill>
            <a:schemeClr val="accent1">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Bukan </a:t>
            </a:r>
            <a:r>
              <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sahaja melafazkan kata-kata manis “terima kasih”  tetapi pengiktirafan dalam hati di atas budi yang diterima disertai dengan bahasa badan dan reaksi yang lebih mesra</a:t>
            </a:r>
          </a:p>
        </p:txBody>
      </p:sp>
      <p:sp>
        <p:nvSpPr>
          <p:cNvPr id="4" name="Rectangle 3"/>
          <p:cNvSpPr/>
          <p:nvPr/>
        </p:nvSpPr>
        <p:spPr>
          <a:xfrm>
            <a:off x="1516048" y="3717032"/>
            <a:ext cx="6302571" cy="1152128"/>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menyenangkan hati pihak yang berbudi</a:t>
            </a:r>
          </a:p>
        </p:txBody>
      </p:sp>
      <p:sp>
        <p:nvSpPr>
          <p:cNvPr id="5" name="Rectangle 4"/>
          <p:cNvSpPr/>
          <p:nvPr/>
        </p:nvSpPr>
        <p:spPr>
          <a:xfrm>
            <a:off x="1516046" y="5157192"/>
            <a:ext cx="6302571" cy="1152128"/>
          </a:xfrm>
          <a:prstGeom prst="rect">
            <a:avLst/>
          </a:prstGeom>
          <a:gradFill flip="none" rotWithShape="1">
            <a:gsLst>
              <a:gs pos="0">
                <a:srgbClr val="CC00CC">
                  <a:tint val="66000"/>
                  <a:satMod val="160000"/>
                </a:srgbClr>
              </a:gs>
              <a:gs pos="50000">
                <a:srgbClr val="CC00CC">
                  <a:tint val="44500"/>
                  <a:satMod val="160000"/>
                </a:srgbClr>
              </a:gs>
              <a:gs pos="100000">
                <a:srgbClr val="CC00CC">
                  <a:tint val="23500"/>
                  <a:satMod val="160000"/>
                </a:srgbClr>
              </a:gs>
            </a:gsLst>
            <a:lin ang="27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200" dirty="0" smtClean="0">
                <a:ln>
                  <a:solidFill>
                    <a:schemeClr val="tx1"/>
                  </a:solidFill>
                </a:ln>
                <a:effectLst>
                  <a:glow rad="101600">
                    <a:schemeClr val="tx1">
                      <a:alpha val="60000"/>
                    </a:schemeClr>
                  </a:glow>
                </a:effectLst>
                <a:latin typeface="Arial Black" pitchFamily="34" charset="0"/>
              </a:rPr>
              <a:t>Menjadi seseorang </a:t>
            </a:r>
            <a:r>
              <a:rPr lang="ms-MY" sz="2200" dirty="0">
                <a:ln>
                  <a:solidFill>
                    <a:schemeClr val="tx1"/>
                  </a:solidFill>
                </a:ln>
                <a:effectLst>
                  <a:glow rad="101600">
                    <a:schemeClr val="tx1">
                      <a:alpha val="60000"/>
                    </a:schemeClr>
                  </a:glow>
                </a:effectLst>
                <a:latin typeface="Arial Black" pitchFamily="34" charset="0"/>
              </a:rPr>
              <a:t>lebih soleh, lebih mengenali diri dan </a:t>
            </a:r>
            <a:r>
              <a:rPr lang="en-US" sz="2200" dirty="0" err="1" smtClean="0">
                <a:ln>
                  <a:solidFill>
                    <a:schemeClr val="tx1"/>
                  </a:solidFill>
                </a:ln>
                <a:effectLst>
                  <a:glow rad="101600">
                    <a:schemeClr val="tx1">
                      <a:alpha val="60000"/>
                    </a:schemeClr>
                  </a:glow>
                </a:effectLst>
                <a:latin typeface="Arial Black" pitchFamily="34" charset="0"/>
              </a:rPr>
              <a:t>makrifat</a:t>
            </a:r>
            <a:r>
              <a:rPr lang="en-US" sz="2200" dirty="0" smtClean="0">
                <a:ln>
                  <a:solidFill>
                    <a:schemeClr val="tx1"/>
                  </a:solidFill>
                </a:ln>
                <a:effectLst>
                  <a:glow rad="101600">
                    <a:schemeClr val="tx1">
                      <a:alpha val="60000"/>
                    </a:schemeClr>
                  </a:glow>
                </a:effectLst>
                <a:latin typeface="Arial Black" pitchFamily="34" charset="0"/>
              </a:rPr>
              <a:t>  </a:t>
            </a:r>
            <a:r>
              <a:rPr lang="ms-MY" sz="2200" dirty="0" smtClean="0">
                <a:ln>
                  <a:solidFill>
                    <a:schemeClr val="tx1"/>
                  </a:solidFill>
                </a:ln>
                <a:effectLst>
                  <a:glow rad="101600">
                    <a:schemeClr val="tx1">
                      <a:alpha val="60000"/>
                    </a:schemeClr>
                  </a:glow>
                </a:effectLst>
                <a:latin typeface="Arial Black" pitchFamily="34" charset="0"/>
              </a:rPr>
              <a:t>Allah </a:t>
            </a:r>
            <a:r>
              <a:rPr lang="ms-MY" sz="2200" dirty="0">
                <a:ln>
                  <a:solidFill>
                    <a:schemeClr val="tx1"/>
                  </a:solidFill>
                </a:ln>
                <a:effectLst>
                  <a:glow rad="101600">
                    <a:schemeClr val="tx1">
                      <a:alpha val="60000"/>
                    </a:schemeClr>
                  </a:glow>
                </a:effectLst>
                <a:latin typeface="Arial Black" pitchFamily="34" charset="0"/>
              </a:rPr>
              <a:t>Taala</a:t>
            </a:r>
          </a:p>
        </p:txBody>
      </p:sp>
      <p:sp>
        <p:nvSpPr>
          <p:cNvPr id="6" name="Pentagon 5"/>
          <p:cNvSpPr/>
          <p:nvPr/>
        </p:nvSpPr>
        <p:spPr>
          <a:xfrm>
            <a:off x="1043608" y="3559922"/>
            <a:ext cx="648072" cy="576064"/>
          </a:xfrm>
          <a:prstGeom prst="homePlate">
            <a:avLst/>
          </a:prstGeom>
          <a:blipFill>
            <a:blip r:embed="rId3">
              <a:duotone>
                <a:prstClr val="black"/>
                <a:srgbClr val="008000">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Pentagon 6"/>
          <p:cNvSpPr/>
          <p:nvPr/>
        </p:nvSpPr>
        <p:spPr>
          <a:xfrm>
            <a:off x="1050919" y="5105653"/>
            <a:ext cx="671748" cy="576064"/>
          </a:xfrm>
          <a:prstGeom prst="homePlate">
            <a:avLst/>
          </a:prstGeom>
          <a:blipFill>
            <a:blip r:embed="rId3">
              <a:duotone>
                <a:prstClr val="black"/>
                <a:srgbClr val="008000">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TextBox 7"/>
          <p:cNvSpPr txBox="1"/>
          <p:nvPr/>
        </p:nvSpPr>
        <p:spPr>
          <a:xfrm>
            <a:off x="683568" y="260648"/>
            <a:ext cx="8136901" cy="553998"/>
          </a:xfrm>
          <a:prstGeom prst="rect">
            <a:avLst/>
          </a:prstGeom>
          <a:noFill/>
          <a:ln>
            <a:noFill/>
          </a:ln>
        </p:spPr>
        <p:txBody>
          <a:bodyPr wrap="square" rtlCol="0">
            <a:spAutoFit/>
          </a:bodyPr>
          <a:lstStyle/>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Didalam</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3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Pentagon 8"/>
          <p:cNvSpPr/>
          <p:nvPr/>
        </p:nvSpPr>
        <p:spPr>
          <a:xfrm>
            <a:off x="1129225" y="1412776"/>
            <a:ext cx="648072" cy="576064"/>
          </a:xfrm>
          <a:prstGeom prst="homePlate">
            <a:avLst/>
          </a:prstGeom>
          <a:blipFill>
            <a:blip r:embed="rId3">
              <a:duotone>
                <a:prstClr val="black"/>
                <a:srgbClr val="008000">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91713" y="2612811"/>
            <a:ext cx="9016791" cy="120032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bersyukur itu ialah bersungguh-sungguh melakukan ketaatan kepada Allah dan dalam masa yang sama menjauhkan diri daripada maksiat zahir dan batin.</a:t>
            </a:r>
            <a:endParaRPr kumimoji="0" lang="ms-MY" sz="24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Flowchart: Alternate Process 4"/>
          <p:cNvSpPr/>
          <p:nvPr/>
        </p:nvSpPr>
        <p:spPr>
          <a:xfrm>
            <a:off x="2051720" y="1431068"/>
            <a:ext cx="6120679" cy="100811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2800" b="1" dirty="0"/>
              <a:t>س</a:t>
            </a:r>
            <a:r>
              <a:rPr lang="ar-SA" sz="2800" b="1" dirty="0"/>
              <a:t>َ</a:t>
            </a:r>
            <a:r>
              <a:rPr lang="ar-EG" sz="2800" b="1" dirty="0"/>
              <a:t>هَلْ بِنْ سَعَدْ ر</a:t>
            </a:r>
            <a:r>
              <a:rPr lang="ar-SA" sz="2800" b="1" dirty="0"/>
              <a:t>َ</a:t>
            </a:r>
            <a:r>
              <a:rPr lang="ar-EG" sz="2800" b="1" dirty="0"/>
              <a:t>ضِيَ اللهُ </a:t>
            </a:r>
            <a:r>
              <a:rPr lang="ar-EG" sz="2800" b="1" dirty="0" smtClean="0"/>
              <a:t>عَنْه</a:t>
            </a:r>
            <a:r>
              <a:rPr lang="en-US" sz="2800" b="1" dirty="0" smtClean="0"/>
              <a:t> </a:t>
            </a:r>
          </a:p>
          <a:p>
            <a:pPr algn="ctr"/>
            <a:r>
              <a:rPr lang="ms-MY" sz="2800" b="1" dirty="0"/>
              <a:t>seorang sahabat muda, </a:t>
            </a:r>
            <a:r>
              <a:rPr lang="en-US" sz="2800" b="1" dirty="0" err="1" smtClean="0"/>
              <a:t>menyatakan</a:t>
            </a:r>
            <a:r>
              <a:rPr lang="en-US" sz="2800" b="1" dirty="0" smtClean="0"/>
              <a:t> </a:t>
            </a:r>
            <a:r>
              <a:rPr lang="en-US" sz="2800" dirty="0" smtClean="0"/>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627784" y="4285590"/>
            <a:ext cx="6192689" cy="87160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effectLst>
                <a:latin typeface="Arial Black" pitchFamily="34" charset="0"/>
              </a:rPr>
              <a:t>mematuhi </a:t>
            </a:r>
            <a:r>
              <a:rPr lang="ms-MY" sz="2400" dirty="0" err="1">
                <a:ln>
                  <a:solidFill>
                    <a:schemeClr val="tx1"/>
                  </a:solidFill>
                </a:ln>
                <a:effectLst>
                  <a:glow rad="101600">
                    <a:schemeClr val="tx1">
                      <a:alpha val="60000"/>
                    </a:schemeClr>
                  </a:glow>
                </a:effectLst>
                <a:latin typeface="Arial Black" pitchFamily="34" charset="0"/>
              </a:rPr>
              <a:t>syara</a:t>
            </a:r>
            <a:r>
              <a:rPr lang="ms-MY" sz="2400" dirty="0" smtClean="0">
                <a:ln>
                  <a:solidFill>
                    <a:schemeClr val="tx1"/>
                  </a:solidFill>
                </a:ln>
                <a:effectLst>
                  <a:glow rad="101600">
                    <a:schemeClr val="tx1">
                      <a:alpha val="60000"/>
                    </a:schemeClr>
                  </a:glow>
                </a:effectLst>
                <a:latin typeface="Arial Black" pitchFamily="34" charset="0"/>
              </a:rPr>
              <a:t>’</a:t>
            </a:r>
            <a:endParaRPr lang="ms-MY" sz="2400" dirty="0">
              <a:ln>
                <a:solidFill>
                  <a:schemeClr val="tx1"/>
                </a:solidFill>
              </a:ln>
              <a:effectLst>
                <a:glow rad="101600">
                  <a:schemeClr val="tx1">
                    <a:alpha val="60000"/>
                  </a:schemeClr>
                </a:glow>
              </a:effectLst>
              <a:latin typeface="Arial Black" pitchFamily="34" charset="0"/>
            </a:endParaRPr>
          </a:p>
        </p:txBody>
      </p:sp>
      <p:sp>
        <p:nvSpPr>
          <p:cNvPr id="7" name="Rectangle 6"/>
          <p:cNvSpPr/>
          <p:nvPr/>
        </p:nvSpPr>
        <p:spPr>
          <a:xfrm>
            <a:off x="2627783" y="5453608"/>
            <a:ext cx="6192689" cy="85571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effectLst>
                <a:latin typeface="Arial Black" pitchFamily="34" charset="0"/>
              </a:rPr>
              <a:t>hindar </a:t>
            </a:r>
            <a:r>
              <a:rPr lang="ms-MY" sz="2400" dirty="0">
                <a:ln>
                  <a:solidFill>
                    <a:schemeClr val="tx1"/>
                  </a:solidFill>
                </a:ln>
                <a:effectLst>
                  <a:glow rad="101600">
                    <a:schemeClr val="tx1">
                      <a:alpha val="60000"/>
                    </a:schemeClr>
                  </a:glow>
                </a:effectLst>
                <a:latin typeface="Arial Black" pitchFamily="34" charset="0"/>
              </a:rPr>
              <a:t>dan </a:t>
            </a:r>
            <a:r>
              <a:rPr lang="ms-MY" sz="2400" dirty="0" smtClean="0">
                <a:ln>
                  <a:solidFill>
                    <a:schemeClr val="tx1"/>
                  </a:solidFill>
                </a:ln>
                <a:effectLst>
                  <a:glow rad="101600">
                    <a:schemeClr val="tx1">
                      <a:alpha val="60000"/>
                    </a:schemeClr>
                  </a:glow>
                </a:effectLst>
                <a:latin typeface="Arial Black" pitchFamily="34" charset="0"/>
              </a:rPr>
              <a:t>pelihara </a:t>
            </a:r>
            <a:r>
              <a:rPr lang="ms-MY" sz="2400" dirty="0">
                <a:ln>
                  <a:solidFill>
                    <a:schemeClr val="tx1"/>
                  </a:solidFill>
                </a:ln>
                <a:effectLst>
                  <a:glow rad="101600">
                    <a:schemeClr val="tx1">
                      <a:alpha val="60000"/>
                    </a:schemeClr>
                  </a:glow>
                </a:effectLst>
                <a:latin typeface="Arial Black" pitchFamily="34" charset="0"/>
              </a:rPr>
              <a:t>diri daripada kemurkaan Allah </a:t>
            </a:r>
            <a:r>
              <a:rPr lang="ms-MY" sz="2400" dirty="0" smtClean="0">
                <a:ln>
                  <a:solidFill>
                    <a:schemeClr val="tx1"/>
                  </a:solidFill>
                </a:ln>
                <a:effectLst>
                  <a:glow rad="101600">
                    <a:schemeClr val="tx1">
                      <a:alpha val="60000"/>
                    </a:schemeClr>
                  </a:glow>
                </a:effectLst>
                <a:latin typeface="Arial Black" pitchFamily="34" charset="0"/>
              </a:rPr>
              <a:t>yang</a:t>
            </a:r>
            <a:endParaRPr lang="ms-MY" sz="2400" dirty="0">
              <a:ln>
                <a:solidFill>
                  <a:schemeClr val="tx1"/>
                </a:solidFill>
              </a:ln>
              <a:effectLst>
                <a:glow rad="101600">
                  <a:schemeClr val="tx1">
                    <a:alpha val="60000"/>
                  </a:schemeClr>
                </a:glow>
              </a:effectLst>
              <a:latin typeface="Arial Black" pitchFamily="34" charset="0"/>
            </a:endParaRPr>
          </a:p>
        </p:txBody>
      </p:sp>
      <p:sp>
        <p:nvSpPr>
          <p:cNvPr id="8" name="Pentagon 7"/>
          <p:cNvSpPr/>
          <p:nvPr/>
        </p:nvSpPr>
        <p:spPr>
          <a:xfrm>
            <a:off x="611560" y="5589240"/>
            <a:ext cx="2016224" cy="576064"/>
          </a:xfrm>
          <a:prstGeom prst="homePlat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glow rad="101600">
                    <a:schemeClr val="tx1">
                      <a:alpha val="60000"/>
                    </a:schemeClr>
                  </a:glow>
                  <a:outerShdw blurRad="38100" dist="38100" dir="2700000" algn="tl">
                    <a:srgbClr val="000000">
                      <a:alpha val="43137"/>
                    </a:srgbClr>
                  </a:outerShdw>
                </a:effectLst>
                <a:latin typeface="Arial Black" pitchFamily="34" charset="0"/>
              </a:rPr>
              <a:t>MENJAUHI MAKSIAT</a:t>
            </a:r>
            <a:endParaRPr lang="ms-MY" sz="16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Pentagon 8"/>
          <p:cNvSpPr/>
          <p:nvPr/>
        </p:nvSpPr>
        <p:spPr>
          <a:xfrm>
            <a:off x="627048" y="4422377"/>
            <a:ext cx="2016224" cy="588766"/>
          </a:xfrm>
          <a:prstGeom prst="homePlat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glow rad="101600">
                    <a:schemeClr val="tx1">
                      <a:alpha val="60000"/>
                    </a:schemeClr>
                  </a:glow>
                  <a:outerShdw blurRad="38100" dist="38100" dir="2700000" algn="tl">
                    <a:srgbClr val="000000">
                      <a:alpha val="43137"/>
                    </a:srgbClr>
                  </a:outerShdw>
                </a:effectLst>
                <a:latin typeface="Arial Black" pitchFamily="34" charset="0"/>
              </a:rPr>
              <a:t>MENTAATI ALLAH</a:t>
            </a:r>
            <a:endParaRPr lang="ms-MY" sz="16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Pentagon 9"/>
          <p:cNvSpPr/>
          <p:nvPr/>
        </p:nvSpPr>
        <p:spPr>
          <a:xfrm>
            <a:off x="1528174" y="1622449"/>
            <a:ext cx="739569" cy="588766"/>
          </a:xfrm>
          <a:prstGeom prst="homePlate">
            <a:avLst/>
          </a:prstGeom>
          <a:blipFill>
            <a:blip r:embed="rId3">
              <a:duotone>
                <a:prstClr val="black"/>
                <a:srgbClr val="008000">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Curved Right Arrow 10"/>
          <p:cNvSpPr/>
          <p:nvPr/>
        </p:nvSpPr>
        <p:spPr>
          <a:xfrm>
            <a:off x="96982" y="4876666"/>
            <a:ext cx="514578" cy="1214873"/>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2" name="Curved Right Arrow 11"/>
          <p:cNvSpPr/>
          <p:nvPr/>
        </p:nvSpPr>
        <p:spPr>
          <a:xfrm>
            <a:off x="168990" y="3789040"/>
            <a:ext cx="514578" cy="1087626"/>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3" name="TextBox 12"/>
          <p:cNvSpPr txBox="1"/>
          <p:nvPr/>
        </p:nvSpPr>
        <p:spPr>
          <a:xfrm>
            <a:off x="467544" y="282714"/>
            <a:ext cx="8136901" cy="553998"/>
          </a:xfrm>
          <a:prstGeom prst="rect">
            <a:avLst/>
          </a:prstGeom>
          <a:noFill/>
          <a:ln>
            <a:noFill/>
          </a:ln>
        </p:spPr>
        <p:txBody>
          <a:bodyPr wrap="square" rtlCol="0">
            <a:spAutoFit/>
          </a:bodyPr>
          <a:lstStyle/>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Didalam</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3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84533" y="1684606"/>
            <a:ext cx="6800684" cy="174439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200" dirty="0">
                <a:ln>
                  <a:solidFill>
                    <a:schemeClr val="tx1"/>
                  </a:solidFill>
                </a:ln>
                <a:effectLst>
                  <a:glow rad="101600">
                    <a:schemeClr val="tx1">
                      <a:alpha val="60000"/>
                    </a:schemeClr>
                  </a:glow>
                </a:effectLst>
                <a:latin typeface="Arial Black" pitchFamily="34" charset="0"/>
              </a:rPr>
              <a:t>M</a:t>
            </a:r>
            <a:r>
              <a:rPr lang="ms-MY" sz="2200" dirty="0" smtClean="0">
                <a:ln>
                  <a:solidFill>
                    <a:schemeClr val="tx1"/>
                  </a:solidFill>
                </a:ln>
                <a:effectLst>
                  <a:glow rad="101600">
                    <a:schemeClr val="tx1">
                      <a:alpha val="60000"/>
                    </a:schemeClr>
                  </a:glow>
                </a:effectLst>
                <a:latin typeface="Arial Black" pitchFamily="34" charset="0"/>
              </a:rPr>
              <a:t>ewujudkan </a:t>
            </a:r>
            <a:r>
              <a:rPr lang="ms-MY" sz="2200" dirty="0">
                <a:ln>
                  <a:solidFill>
                    <a:schemeClr val="tx1"/>
                  </a:solidFill>
                </a:ln>
                <a:effectLst>
                  <a:glow rad="101600">
                    <a:schemeClr val="tx1">
                      <a:alpha val="60000"/>
                    </a:schemeClr>
                  </a:glow>
                </a:effectLst>
                <a:latin typeface="Arial Black" pitchFamily="34" charset="0"/>
              </a:rPr>
              <a:t>kesedaran dan pengiktirafan dalam hati terhadap nilai nikmat dan asbab </a:t>
            </a:r>
            <a:r>
              <a:rPr lang="ms-MY" sz="2200" dirty="0" smtClean="0">
                <a:ln>
                  <a:solidFill>
                    <a:schemeClr val="tx1"/>
                  </a:solidFill>
                </a:ln>
                <a:effectLst>
                  <a:glow rad="101600">
                    <a:schemeClr val="tx1">
                      <a:alpha val="60000"/>
                    </a:schemeClr>
                  </a:glow>
                </a:effectLst>
                <a:latin typeface="Arial Black" pitchFamily="34" charset="0"/>
              </a:rPr>
              <a:t>hidup </a:t>
            </a:r>
            <a:r>
              <a:rPr lang="nl-NL" sz="2200" dirty="0" smtClean="0">
                <a:ln>
                  <a:solidFill>
                    <a:schemeClr val="tx1"/>
                  </a:solidFill>
                </a:ln>
                <a:effectLst>
                  <a:glow rad="101600">
                    <a:schemeClr val="tx1">
                      <a:alpha val="60000"/>
                    </a:schemeClr>
                  </a:glow>
                </a:effectLst>
                <a:latin typeface="Arial Black" pitchFamily="34" charset="0"/>
              </a:rPr>
              <a:t>terutama </a:t>
            </a:r>
            <a:r>
              <a:rPr lang="nl-NL" sz="2200" dirty="0">
                <a:ln>
                  <a:solidFill>
                    <a:schemeClr val="tx1"/>
                  </a:solidFill>
                </a:ln>
                <a:effectLst>
                  <a:glow rad="101600">
                    <a:schemeClr val="tx1">
                      <a:alpha val="60000"/>
                    </a:schemeClr>
                  </a:glow>
                </a:effectLst>
                <a:latin typeface="Arial Black" pitchFamily="34" charset="0"/>
              </a:rPr>
              <a:t>nikmat iman dan Islam </a:t>
            </a:r>
            <a:endParaRPr lang="ms-MY" sz="2200" dirty="0">
              <a:ln>
                <a:solidFill>
                  <a:schemeClr val="tx1"/>
                </a:solidFill>
              </a:ln>
              <a:effectLst>
                <a:glow rad="101600">
                  <a:schemeClr val="tx1">
                    <a:alpha val="60000"/>
                  </a:schemeClr>
                </a:glow>
              </a:effectLst>
              <a:latin typeface="Arial Black" pitchFamily="34" charset="0"/>
            </a:endParaRPr>
          </a:p>
        </p:txBody>
      </p:sp>
      <p:sp>
        <p:nvSpPr>
          <p:cNvPr id="5" name="Curved Right Arrow 4"/>
          <p:cNvSpPr/>
          <p:nvPr/>
        </p:nvSpPr>
        <p:spPr>
          <a:xfrm>
            <a:off x="827584" y="1484784"/>
            <a:ext cx="802432" cy="792088"/>
          </a:xfrm>
          <a:prstGeom prst="curvedRightArrow">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ms-MY">
              <a:solidFill>
                <a:schemeClr val="tx1"/>
              </a:solidFill>
            </a:endParaRPr>
          </a:p>
        </p:txBody>
      </p:sp>
      <p:sp>
        <p:nvSpPr>
          <p:cNvPr id="6" name="Rectangle 5"/>
          <p:cNvSpPr/>
          <p:nvPr/>
        </p:nvSpPr>
        <p:spPr>
          <a:xfrm>
            <a:off x="1474189" y="4014046"/>
            <a:ext cx="6800684" cy="150318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ms-MY" sz="2200" dirty="0" smtClean="0">
                <a:ln>
                  <a:solidFill>
                    <a:schemeClr val="tx1"/>
                  </a:solidFill>
                </a:ln>
                <a:effectLst>
                  <a:glow rad="101600">
                    <a:schemeClr val="tx1">
                      <a:alpha val="60000"/>
                    </a:schemeClr>
                  </a:glow>
                </a:effectLst>
                <a:latin typeface="Arial Black" pitchFamily="34" charset="0"/>
              </a:rPr>
              <a:t>Mengzahirkan kesedaran dengan ungkapan kata-kata pujian dan pengagungan</a:t>
            </a:r>
            <a:r>
              <a:rPr lang="ms-MY" sz="2200" dirty="0" smtClean="0">
                <a:ln>
                  <a:solidFill>
                    <a:schemeClr val="tx1"/>
                  </a:solidFill>
                </a:ln>
                <a:solidFill>
                  <a:schemeClr val="bg1"/>
                </a:solidFill>
                <a:effectLst>
                  <a:glow rad="101600">
                    <a:schemeClr val="tx1">
                      <a:alpha val="60000"/>
                    </a:schemeClr>
                  </a:glow>
                </a:effectLst>
                <a:latin typeface="Arial Black" pitchFamily="34" charset="0"/>
              </a:rPr>
              <a:t>: </a:t>
            </a:r>
            <a:r>
              <a:rPr lang="ms-MY" sz="2200" dirty="0" err="1" smtClean="0">
                <a:ln>
                  <a:solidFill>
                    <a:schemeClr val="tx1"/>
                  </a:solidFill>
                </a:ln>
                <a:solidFill>
                  <a:schemeClr val="bg1"/>
                </a:solidFill>
                <a:effectLst>
                  <a:glow rad="101600">
                    <a:schemeClr val="tx1">
                      <a:alpha val="60000"/>
                    </a:schemeClr>
                  </a:glow>
                </a:effectLst>
                <a:latin typeface="Arial Black" pitchFamily="34" charset="0"/>
              </a:rPr>
              <a:t>Subhanallah</a:t>
            </a:r>
            <a:r>
              <a:rPr lang="ms-MY" sz="2200" dirty="0" smtClean="0">
                <a:ln>
                  <a:solidFill>
                    <a:schemeClr val="tx1"/>
                  </a:solidFill>
                </a:ln>
                <a:solidFill>
                  <a:schemeClr val="bg1"/>
                </a:solidFill>
                <a:effectLst>
                  <a:glow rad="101600">
                    <a:schemeClr val="tx1">
                      <a:alpha val="60000"/>
                    </a:schemeClr>
                  </a:glow>
                </a:effectLst>
                <a:latin typeface="Arial Black" pitchFamily="34" charset="0"/>
              </a:rPr>
              <a:t>, Alhamdulillah, Allahuakbar</a:t>
            </a:r>
            <a:r>
              <a:rPr lang="ms-MY" sz="2200" dirty="0" smtClean="0">
                <a:ln>
                  <a:solidFill>
                    <a:schemeClr val="tx1"/>
                  </a:solidFill>
                </a:ln>
                <a:solidFill>
                  <a:schemeClr val="tx1"/>
                </a:solidFill>
                <a:effectLst>
                  <a:glow rad="101600">
                    <a:schemeClr val="tx1">
                      <a:alpha val="60000"/>
                    </a:schemeClr>
                  </a:glow>
                </a:effectLst>
                <a:latin typeface="Arial Black" pitchFamily="34" charset="0"/>
              </a:rPr>
              <a:t> </a:t>
            </a:r>
            <a:r>
              <a:rPr lang="en-US" sz="2200" dirty="0" smtClean="0">
                <a:ln>
                  <a:solidFill>
                    <a:schemeClr val="tx1"/>
                  </a:solidFill>
                </a:ln>
                <a:solidFill>
                  <a:schemeClr val="tx1"/>
                </a:solidFill>
                <a:effectLst>
                  <a:glow rad="101600">
                    <a:schemeClr val="tx1">
                      <a:alpha val="60000"/>
                    </a:schemeClr>
                  </a:glow>
                </a:effectLst>
                <a:latin typeface="Arial Black" pitchFamily="34" charset="0"/>
              </a:rPr>
              <a:t> </a:t>
            </a:r>
            <a:endParaRPr lang="en-US" sz="2400" b="1" dirty="0" smtClean="0">
              <a:solidFill>
                <a:schemeClr val="tx1"/>
              </a:solidFill>
            </a:endParaRPr>
          </a:p>
        </p:txBody>
      </p:sp>
      <p:sp>
        <p:nvSpPr>
          <p:cNvPr id="7" name="Curved Right Arrow 6"/>
          <p:cNvSpPr/>
          <p:nvPr/>
        </p:nvSpPr>
        <p:spPr>
          <a:xfrm>
            <a:off x="899592" y="3789040"/>
            <a:ext cx="720080" cy="792088"/>
          </a:xfrm>
          <a:prstGeom prst="curvedRightArrow">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ms-MY" sz="1600">
              <a:solidFill>
                <a:schemeClr val="tx1"/>
              </a:solidFill>
            </a:endParaRPr>
          </a:p>
        </p:txBody>
      </p:sp>
      <p:sp>
        <p:nvSpPr>
          <p:cNvPr id="8" name="TextBox 7"/>
          <p:cNvSpPr txBox="1"/>
          <p:nvPr/>
        </p:nvSpPr>
        <p:spPr>
          <a:xfrm>
            <a:off x="539555" y="332656"/>
            <a:ext cx="8136901" cy="553998"/>
          </a:xfrm>
          <a:prstGeom prst="rect">
            <a:avLst/>
          </a:prstGeom>
          <a:noFill/>
          <a:ln>
            <a:noFill/>
          </a:ln>
        </p:spPr>
        <p:txBody>
          <a:bodyPr wrap="square" rtlCol="0">
            <a:spAutoFit/>
          </a:bodyPr>
          <a:lstStyle/>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ms-MY" sz="3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8640"/>
            <a:ext cx="8229600"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ms-MY" sz="2800" dirty="0"/>
          </a:p>
        </p:txBody>
      </p:sp>
      <p:sp>
        <p:nvSpPr>
          <p:cNvPr id="4" name="Rectangle 1"/>
          <p:cNvSpPr>
            <a:spLocks noChangeArrowheads="1"/>
          </p:cNvSpPr>
          <p:nvPr/>
        </p:nvSpPr>
        <p:spPr bwMode="auto">
          <a:xfrm>
            <a:off x="28797" y="3717032"/>
            <a:ext cx="9144000" cy="830997"/>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“Adapun nikmat Tuhanmu, maka hendaklah engkau sebut-sebut sebagai bersyukur kepada-Nya.”</a:t>
            </a:r>
            <a:endParaRPr kumimoji="0" lang="ms-MY" sz="24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1844823"/>
            <a:ext cx="9144000" cy="1015663"/>
          </a:xfrm>
          <a:prstGeom prst="rect">
            <a:avLst/>
          </a:prstGeom>
          <a:solidFill>
            <a:schemeClr val="accent2">
              <a:lumMod val="40000"/>
              <a:lumOff val="60000"/>
              <a:alpha val="32000"/>
            </a:schemeClr>
          </a:solidFill>
        </p:spPr>
        <p:txBody>
          <a:bodyPr wrap="square">
            <a:spAutoFit/>
          </a:bodyPr>
          <a:lstStyle/>
          <a:p>
            <a:pPr algn="ctr" rtl="1"/>
            <a:r>
              <a:rPr lang="ar-YE"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وَأَمَّا بِنِعْمَةِ رَبِّكَ </a:t>
            </a:r>
            <a:r>
              <a:rPr lang="ar-YE"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فَحَدِّثْ</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Title 1"/>
          <p:cNvSpPr txBox="1">
            <a:spLocks/>
          </p:cNvSpPr>
          <p:nvPr/>
        </p:nvSpPr>
        <p:spPr>
          <a:xfrm>
            <a:off x="421196" y="4462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a:t>
            </a:r>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 dalam </a:t>
            </a:r>
          </a:p>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Ad Dhuha, ayat 11</a:t>
            </a:r>
            <a:endPar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503242" y="1340768"/>
            <a:ext cx="6741166" cy="108012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rasa syukur dalam jiwa dan </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diucapkan alhamdulillah</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537524" y="2492896"/>
            <a:ext cx="6706884" cy="1255096"/>
          </a:xfrm>
          <a:prstGeom prst="round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effectLst>
                <a:latin typeface="Arial Black" pitchFamily="34" charset="0"/>
              </a:rPr>
              <a:t>zahirkan kesyukuran dengan melaksanakan </a:t>
            </a:r>
            <a:r>
              <a:rPr lang="ms-MY" sz="2400" dirty="0">
                <a:ln>
                  <a:solidFill>
                    <a:schemeClr val="tx1"/>
                  </a:solidFill>
                </a:ln>
                <a:effectLst>
                  <a:glow rad="101600">
                    <a:schemeClr val="tx1">
                      <a:alpha val="60000"/>
                    </a:schemeClr>
                  </a:glow>
                </a:effectLst>
                <a:latin typeface="Arial Black" pitchFamily="34" charset="0"/>
              </a:rPr>
              <a:t>apa jua perintah Allah termasuk yang sunat </a:t>
            </a:r>
          </a:p>
        </p:txBody>
      </p:sp>
      <p:sp>
        <p:nvSpPr>
          <p:cNvPr id="6" name="Rounded Rectangle 5"/>
          <p:cNvSpPr/>
          <p:nvPr/>
        </p:nvSpPr>
        <p:spPr>
          <a:xfrm>
            <a:off x="1487872" y="3892008"/>
            <a:ext cx="6756535" cy="1481208"/>
          </a:xfrm>
          <a:prstGeom prst="roundRect">
            <a:avLst/>
          </a:prstGeom>
          <a:solidFill>
            <a:srgbClr val="CC0099"/>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ms-MY" sz="2400" dirty="0">
                <a:ln>
                  <a:solidFill>
                    <a:schemeClr val="tx1"/>
                  </a:solidFill>
                </a:ln>
                <a:effectLst>
                  <a:glow rad="101600">
                    <a:schemeClr val="tx1">
                      <a:alpha val="60000"/>
                    </a:schemeClr>
                  </a:glow>
                </a:effectLst>
                <a:latin typeface="Arial Black" pitchFamily="34" charset="0"/>
              </a:rPr>
              <a:t>menolak dan tidak melibatkan diri sama sekali dalam perkara-perkara yang dibenci oleh Allah atau maksiat zahir dan batin.</a:t>
            </a:r>
          </a:p>
        </p:txBody>
      </p:sp>
      <p:sp>
        <p:nvSpPr>
          <p:cNvPr id="7" name="Right Arrow Callout 6"/>
          <p:cNvSpPr/>
          <p:nvPr/>
        </p:nvSpPr>
        <p:spPr>
          <a:xfrm>
            <a:off x="1043608" y="1716814"/>
            <a:ext cx="537210"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8" name="Right Arrow Callout 7"/>
          <p:cNvSpPr/>
          <p:nvPr/>
        </p:nvSpPr>
        <p:spPr>
          <a:xfrm>
            <a:off x="1043608" y="2924944"/>
            <a:ext cx="537210"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9" name="Right Arrow Callout 8"/>
          <p:cNvSpPr/>
          <p:nvPr/>
        </p:nvSpPr>
        <p:spPr>
          <a:xfrm>
            <a:off x="1043608" y="4304541"/>
            <a:ext cx="537210"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10" name="Rounded Rectangle 9"/>
          <p:cNvSpPr/>
          <p:nvPr/>
        </p:nvSpPr>
        <p:spPr>
          <a:xfrm>
            <a:off x="1517522" y="5453294"/>
            <a:ext cx="6726886" cy="1000042"/>
          </a:xfrm>
          <a:prstGeom prst="roundRect">
            <a:avLst/>
          </a:prstGeom>
          <a:solidFill>
            <a:srgbClr val="008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dirty="0">
                <a:ln>
                  <a:solidFill>
                    <a:schemeClr val="tx1"/>
                  </a:solidFill>
                </a:ln>
                <a:effectLst>
                  <a:glow rad="101600">
                    <a:schemeClr val="tx1">
                      <a:alpha val="60000"/>
                    </a:schemeClr>
                  </a:glow>
                </a:effectLst>
                <a:latin typeface="Arial Black" pitchFamily="34" charset="0"/>
              </a:rPr>
              <a:t>bersyukur adalah ketaatan kepada Allah</a:t>
            </a:r>
          </a:p>
        </p:txBody>
      </p:sp>
      <p:sp>
        <p:nvSpPr>
          <p:cNvPr id="11" name="Right Arrow Callout 10"/>
          <p:cNvSpPr/>
          <p:nvPr/>
        </p:nvSpPr>
        <p:spPr>
          <a:xfrm>
            <a:off x="1043608" y="5653178"/>
            <a:ext cx="527312"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12" name="TextBox 11"/>
          <p:cNvSpPr txBox="1"/>
          <p:nvPr/>
        </p:nvSpPr>
        <p:spPr>
          <a:xfrm>
            <a:off x="553992" y="260648"/>
            <a:ext cx="8136901" cy="553998"/>
          </a:xfrm>
          <a:prstGeom prst="rect">
            <a:avLst/>
          </a:prstGeom>
          <a:noFill/>
          <a:ln>
            <a:noFill/>
          </a:ln>
        </p:spPr>
        <p:txBody>
          <a:bodyPr wrap="square" rtlCol="0">
            <a:spAutoFit/>
          </a:bodyPr>
          <a:lstStyle/>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Zahirkan</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Kesyukuran</a:t>
            </a:r>
            <a:endParaRPr lang="ms-MY" sz="3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13" y="1844824"/>
            <a:ext cx="9144000" cy="1569660"/>
          </a:xfrm>
          <a:prstGeom prst="rect">
            <a:avLst/>
          </a:prstGeom>
          <a:solidFill>
            <a:schemeClr val="accent2">
              <a:lumMod val="40000"/>
              <a:lumOff val="60000"/>
              <a:alpha val="32000"/>
            </a:schemeClr>
          </a:solidFill>
        </p:spPr>
        <p:txBody>
          <a:bodyPr wrap="square">
            <a:spAutoFit/>
          </a:bodyPr>
          <a:lstStyle/>
          <a:p>
            <a:pPr algn="ctr" rtl="1"/>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أَخْرَجَكُم مِّن بُطُونِ أُمَّهَاتِكُمْ لَا تَعْلَمُونَ شَيْئًا وَجَعَلَ لَكُمُ السَّمْعَ وَالْأَبْصَارَ وَالْأَفْئِدَةَ ۙ لَعَلَّكُمْ </a:t>
            </a:r>
            <a:r>
              <a:rPr lang="ar-YE"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تَشْكُرُونَ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1"/>
          <p:cNvSpPr>
            <a:spLocks noChangeArrowheads="1"/>
          </p:cNvSpPr>
          <p:nvPr/>
        </p:nvSpPr>
        <p:spPr bwMode="auto">
          <a:xfrm>
            <a:off x="662" y="4633566"/>
            <a:ext cx="9144000" cy="1569660"/>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Allah mengeluarkan kamu dari perut ibu kamu dengan keadaan tidak mengetahui sesuatu pun; dan Ia mengurniakan kepada kamu pendengaran dan penglihatan serta hati; supaya kamu bersyukur.”	</a:t>
            </a:r>
            <a:endParaRPr kumimoji="0" lang="ms-MY" sz="24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Title 1"/>
          <p:cNvSpPr txBox="1">
            <a:spLocks/>
          </p:cNvSpPr>
          <p:nvPr/>
        </p:nvSpPr>
        <p:spPr>
          <a:xfrm>
            <a:off x="421196" y="4462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a:t>
            </a:r>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 dalam </a:t>
            </a:r>
          </a:p>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An Nahl, ayat 78</a:t>
            </a:r>
            <a:endPar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bg1">
              <a:alpha val="41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بِالْقُرْآنِ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الْعَظِيْمِ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وَنَفَعَنِي وَإِيَّاكُمْ بِمَا فِيْهِ مِنَ الأيَاتِ وَالذِّكْرِ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الْحَكِيْمِ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وَتَقَبَّلَ مِنِّي وَمِنْكُمْ تِلاوَتَهُ إِنَّهُ هُوَ السَّمِيعُ الْعَلِيْمُ. أَقُوْلُ قَوْلِيْ هَذَا وَأَسْتَغْفِرُ اللهَ الْعَظِيْمَ لِيْ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وَلَكُمْ</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وَلِسَائِرِ الْمُسْلِمِيْنَ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وَالْمُؤْمِنِيْنَ وَالْمُؤْمِنَاتِ الأَحْيَاءِ مِنْهُمْ وَالأَمْوَاتِ، فَاسْتَغْفِرُوْهُ،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34432"/>
            <a:ext cx="9144000" cy="2400657"/>
          </a:xfrm>
          <a:prstGeom prst="rect">
            <a:avLst/>
          </a:prstGeom>
          <a:noFill/>
        </p:spPr>
        <p:txBody>
          <a:bodyPr wrap="square">
            <a:spAutoFit/>
          </a:bodyPr>
          <a:lstStyle/>
          <a:p>
            <a:pPr algn="ctr" fontAlgn="auto">
              <a:spcBef>
                <a:spcPts val="0"/>
              </a:spcBef>
              <a:spcAft>
                <a:spcPts val="0"/>
              </a:spcAft>
              <a:defRPr/>
            </a:pPr>
            <a:r>
              <a:rPr lang="ar-SA" sz="15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 </a:t>
            </a:r>
          </a:p>
        </p:txBody>
      </p:sp>
      <p:sp>
        <p:nvSpPr>
          <p:cNvPr id="4" name="TextBox 3"/>
          <p:cNvSpPr txBox="1"/>
          <p:nvPr/>
        </p:nvSpPr>
        <p:spPr>
          <a:xfrm>
            <a:off x="0" y="4690944"/>
            <a:ext cx="9144000" cy="1200329"/>
          </a:xfrm>
          <a:prstGeom prst="rect">
            <a:avLst/>
          </a:prstGeom>
          <a:solidFill>
            <a:srgbClr val="7030A0">
              <a:alpha val="53000"/>
            </a:srgbClr>
          </a:solidFill>
          <a:ln w="57150">
            <a:noFill/>
          </a:ln>
        </p:spPr>
        <p:txBody>
          <a:bodyPr wrap="square">
            <a:spAutoFit/>
          </a:bodyPr>
          <a:lstStyle/>
          <a:p>
            <a:pPr algn="ctr" fontAlgn="auto">
              <a:spcBef>
                <a:spcPts val="0"/>
              </a:spcBef>
              <a:spcAft>
                <a:spcPts val="0"/>
              </a:spcAft>
              <a:defRPr/>
            </a:pP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4715998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84823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260648"/>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54984"/>
            <a:ext cx="9144000" cy="1862048"/>
          </a:xfrm>
          <a:prstGeom prst="rect">
            <a:avLst/>
          </a:prstGeom>
          <a:solidFill>
            <a:schemeClr val="accent1">
              <a:lumMod val="20000"/>
              <a:lumOff val="80000"/>
              <a:alpha val="46000"/>
            </a:schemeClr>
          </a:solidFill>
        </p:spPr>
        <p:txBody>
          <a:bodyPr wrap="square">
            <a:spAutoFit/>
          </a:bodyPr>
          <a:lstStyle/>
          <a:p>
            <a:pPr algn="ctr" rtl="1">
              <a:defRPr/>
            </a:pPr>
            <a:r>
              <a:rPr lang="ar-EG" sz="115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الْحَمْدُ </a:t>
            </a:r>
            <a:r>
              <a:rPr lang="ar-EG" sz="115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لِلَّهِ </a:t>
            </a:r>
            <a:endParaRPr lang="en-US" sz="13800" b="1" dirty="0">
              <a:ln w="3175" cmpd="sng">
                <a:noFill/>
                <a:prstDash val="solid"/>
              </a:ln>
              <a:solidFill>
                <a:prstClr val="black"/>
              </a:solidFill>
              <a:effectLst>
                <a:glow rad="63500">
                  <a:prstClr val="white">
                    <a:alpha val="40000"/>
                  </a:prstClr>
                </a:glow>
              </a:effectLst>
              <a:cs typeface="Traditional Arabic" pitchFamily="2" charset="-78"/>
            </a:endParaRPr>
          </a:p>
        </p:txBody>
      </p:sp>
      <p:sp>
        <p:nvSpPr>
          <p:cNvPr id="5" name="TextBox 4"/>
          <p:cNvSpPr txBox="1"/>
          <p:nvPr/>
        </p:nvSpPr>
        <p:spPr>
          <a:xfrm>
            <a:off x="0" y="4578677"/>
            <a:ext cx="9144000" cy="1077218"/>
          </a:xfrm>
          <a:prstGeom prst="rect">
            <a:avLst/>
          </a:prstGeom>
          <a:solidFill>
            <a:schemeClr val="tx1">
              <a:lumMod val="50000"/>
              <a:lumOff val="50000"/>
              <a:alpha val="65000"/>
            </a:scheme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2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2480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67662" y="332656"/>
            <a:ext cx="5572164" cy="553998"/>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bg1">
              <a:alpha val="52000"/>
            </a:schemeClr>
          </a:solidFill>
        </p:spPr>
        <p:txBody>
          <a:bodyPr wrap="square">
            <a:spAutoFit/>
          </a:bodyPr>
          <a:lstStyle/>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لآ إِلَهَ إِلاَّ اللهُ وَحْدَهُ لاَ شَرِيْكَ لَهُ، وَأَشْهَدُ أَنَّ مُحَمَّدًا عَبْدُهُ وَرَسُوْلُهُ. </a:t>
            </a:r>
            <a:endParaRPr lang="ms-MY" sz="54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1719"/>
            <a:ext cx="9144000" cy="2092881"/>
          </a:xfrm>
          <a:prstGeom prst="rect">
            <a:avLst/>
          </a:prstGeom>
          <a:solidFill>
            <a:schemeClr val="tx1">
              <a:lumMod val="50000"/>
              <a:lumOff val="50000"/>
              <a:alpha val="58000"/>
            </a:schemeClr>
          </a:solidFill>
          <a:ln w="12700">
            <a:noFill/>
          </a:ln>
        </p:spPr>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94456"/>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53458"/>
            <a:ext cx="9144000" cy="1569660"/>
          </a:xfrm>
          <a:prstGeom prst="rect">
            <a:avLst/>
          </a:prstGeom>
          <a:solidFill>
            <a:schemeClr val="bg1">
              <a:alpha val="49000"/>
            </a:schemeClr>
          </a:solidFill>
        </p:spPr>
        <p:txBody>
          <a:bodyPr wrap="square">
            <a:spAutoFit/>
          </a:bodyPr>
          <a:lstStyle/>
          <a:p>
            <a:pPr algn="ctr" rtl="1">
              <a:defRPr/>
            </a:pP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صَلِّ وَسَلِّمْ عَلَى سَيِّدِنَا مُحَمَّدٍ </a:t>
            </a: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وَأَصْحَابِهِ وَأَتْبَاعِهِ إِلَى يَوْمِ الدِّيْنِ</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ms-MY" sz="4800" dirty="0" smtClean="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rPr>
              <a:t> </a:t>
            </a:r>
            <a:endParaRPr lang="ms-MY" sz="48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40594"/>
            <a:ext cx="9144000" cy="2092881"/>
          </a:xfrm>
          <a:prstGeom prst="rect">
            <a:avLst/>
          </a:prstGeom>
          <a:solidFill>
            <a:schemeClr val="tx1">
              <a:lumMod val="50000"/>
              <a:lumOff val="50000"/>
              <a:alpha val="55000"/>
            </a:schemeClr>
          </a:solidFill>
          <a:ln w="57150">
            <a:noFill/>
          </a:ln>
        </p:spPr>
        <p:txBody>
          <a:bodyPr wrap="square">
            <a:spAutoFit/>
          </a:bodyPr>
          <a:lstStyle/>
          <a:p>
            <a:pPr algn="ctr">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209799"/>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226312"/>
            <a:ext cx="9144000" cy="1938992"/>
          </a:xfrm>
          <a:prstGeom prst="rect">
            <a:avLst/>
          </a:prstGeom>
          <a:solidFill>
            <a:schemeClr val="tx1">
              <a:lumMod val="50000"/>
              <a:lumOff val="50000"/>
              <a:alpha val="79000"/>
            </a:scheme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mencapai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2013774"/>
            <a:ext cx="9144000" cy="1569660"/>
          </a:xfrm>
          <a:prstGeom prst="rect">
            <a:avLst/>
          </a:prstGeom>
          <a:solidFill>
            <a:schemeClr val="bg1">
              <a:alpha val="60000"/>
            </a:schemeClr>
          </a:solidFill>
        </p:spPr>
        <p:txBody>
          <a:bodyPr wrap="square">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تُفْلِحُوْنَ.</a:t>
            </a:r>
            <a:endParaRPr lang="en-US" sz="4800" b="1" dirty="0">
              <a:solidFill>
                <a:prstClr val="black"/>
              </a:solidFill>
              <a:effectLst>
                <a:glow rad="101600">
                  <a:prstClr val="white">
                    <a:alpha val="60000"/>
                  </a:prstClr>
                </a:glow>
              </a:effectLst>
              <a:cs typeface="Traditional Arabic" pitchFamily="2" charset="-78"/>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40036"/>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77072"/>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687858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62010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44369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58185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260648"/>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69567"/>
            <a:ext cx="9144000" cy="1754326"/>
          </a:xfrm>
          <a:prstGeom prst="rect">
            <a:avLst/>
          </a:prstGeom>
          <a:solidFill>
            <a:schemeClr val="accent6">
              <a:alpha val="27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05871"/>
            <a:ext cx="9144000" cy="1569660"/>
          </a:xfrm>
          <a:prstGeom prst="rect">
            <a:avLst/>
          </a:prstGeom>
          <a:solidFill>
            <a:srgbClr val="7030A0">
              <a:alpha val="51000"/>
            </a:srgbClr>
          </a:solidFill>
          <a:ln w="12700">
            <a:noFill/>
          </a:ln>
        </p:spPr>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r>
              <a:rPr lang="ms-MY" i="1" dirty="0">
                <a:solidFill>
                  <a:prstClr val="black"/>
                </a:solidFill>
              </a:rPr>
              <a:t>(</a:t>
            </a:r>
            <a:r>
              <a:rPr lang="ms-MY" sz="2000" dirty="0">
                <a:solidFill>
                  <a:prstClr val="black"/>
                </a:solidFill>
                <a:latin typeface="Arial Black" pitchFamily="34" charset="0"/>
              </a:rPr>
              <a:t>Ya Allah, lembutkanlah hati-hati kami... perbaikilah hubungan antara kami. Dan jadilah kami golongan yang mendapat bimbingan daripadaMu. </a:t>
            </a:r>
          </a:p>
          <a:p>
            <a:r>
              <a:rPr lang="ms-MY" sz="2000" dirty="0">
                <a:solidFill>
                  <a:prstClr val="black"/>
                </a:solidFill>
                <a:latin typeface="Arial Black" pitchFamily="34"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62218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ms-MY" smtClean="0"/>
          </a:p>
        </p:txBody>
      </p:sp>
      <p:sp>
        <p:nvSpPr>
          <p:cNvPr id="78851" name="Content Placeholder 2"/>
          <p:cNvSpPr>
            <a:spLocks noGrp="1"/>
          </p:cNvSpPr>
          <p:nvPr>
            <p:ph idx="1"/>
          </p:nvPr>
        </p:nvSpPr>
        <p:spPr/>
        <p:txBody>
          <a:bodyPr/>
          <a:lstStyle/>
          <a:p>
            <a:pPr eaLnBrk="1" hangingPunct="1"/>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24025"/>
            <a:ext cx="8785225"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35363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ms-MY" smtClean="0"/>
          </a:p>
        </p:txBody>
      </p:sp>
      <p:sp>
        <p:nvSpPr>
          <p:cNvPr id="79875" name="Content Placeholder 2"/>
          <p:cNvSpPr>
            <a:spLocks noGrp="1"/>
          </p:cNvSpPr>
          <p:nvPr>
            <p:ph idx="1"/>
          </p:nvPr>
        </p:nvSpPr>
        <p:spPr/>
        <p:txBody>
          <a:bodyPr/>
          <a:lstStyle/>
          <a:p>
            <a:pPr eaLnBrk="1" hangingPunct="1"/>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46250"/>
            <a:ext cx="8785225" cy="193899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28582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2">
            <a:extLst>
              <a:ext uri="{28A0092B-C50C-407E-A947-70E740481C1C}">
                <a14:useLocalDpi xmlns:a14="http://schemas.microsoft.com/office/drawing/2010/main" val="0"/>
              </a:ext>
            </a:extLst>
          </a:blip>
          <a:srcRect r="268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543477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r="49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1923" name="Content Placeholder 2"/>
          <p:cNvSpPr>
            <a:spLocks noGrp="1"/>
          </p:cNvSpPr>
          <p:nvPr>
            <p:ph idx="1"/>
          </p:nvPr>
        </p:nvSpPr>
        <p:spPr/>
        <p:txBody>
          <a:bodyPr/>
          <a:lstStyle/>
          <a:p>
            <a:pPr eaLnBrk="1" hangingPunct="1"/>
            <a:endParaRPr lang="ms-MY" smtClean="0"/>
          </a:p>
        </p:txBody>
      </p:sp>
    </p:spTree>
    <p:extLst>
      <p:ext uri="{BB962C8B-B14F-4D97-AF65-F5344CB8AC3E}">
        <p14:creationId xmlns:p14="http://schemas.microsoft.com/office/powerpoint/2010/main" val="3122153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064745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830765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355544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836712"/>
            <a:ext cx="9144000" cy="6001643"/>
          </a:xfrm>
          <a:prstGeom prst="rect">
            <a:avLst/>
          </a:prstGeom>
          <a:solidFill>
            <a:schemeClr val="bg1">
              <a:alpha val="56000"/>
            </a:schemeClr>
          </a:solidFill>
        </p:spPr>
        <p:txBody>
          <a:bodyPr>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07/06/2019</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1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BERSYUKURKAH ANDA?</a:t>
            </a:r>
          </a:p>
          <a:p>
            <a:pPr algn="ctr">
              <a:defRPr/>
            </a:pPr>
            <a:endParaRPr lang="en-US" sz="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sv-SE" sz="1900" b="1" dirty="0" smtClean="0">
                <a:solidFill>
                  <a:prstClr val="black"/>
                </a:solidFill>
                <a:effectLst>
                  <a:glow rad="101600">
                    <a:prstClr val="white">
                      <a:alpha val="60000"/>
                    </a:prstClr>
                  </a:glow>
                </a:effectLst>
                <a:cs typeface="Arial" charset="0"/>
              </a:rPr>
              <a:t>BERSYUKUR IALAH MEMBALAS KEBAIKAN DENGAN KEBAIKAN DAN MENYANJUNG BUDI YANG DITERIMA. MENURUT IMAM GHAZALI,  BERSYUKUR IALAH MENGURUSKAN NIKMAT ALLAH PADA TEMPATNYA</a:t>
            </a:r>
          </a:p>
          <a:p>
            <a:pPr marL="457200" indent="-457200" algn="just">
              <a:buFontTx/>
              <a:buAutoNum type="arabicPeriod"/>
              <a:defRPr/>
            </a:pPr>
            <a:r>
              <a:rPr lang="sv-SE" sz="1900" b="1" dirty="0" smtClean="0">
                <a:solidFill>
                  <a:prstClr val="black"/>
                </a:solidFill>
                <a:effectLst>
                  <a:glow rad="101600">
                    <a:prstClr val="white">
                      <a:alpha val="60000"/>
                    </a:prstClr>
                  </a:glow>
                </a:effectLst>
                <a:cs typeface="Arial" charset="0"/>
              </a:rPr>
              <a:t>SALAH SATU TUJUAN KEWAJIPAN PUASA RAMADAN IALAH BAGI MENZAHIRKAN RASA SYUKUR. IBADAH PUASA YANG DITAKLIF ALLAH LEBIH MENGINSAFKAN, KERANA SEPANJANG BERPUASA KITA DIDIDIK SUPAYA TIDAK MEMIKIRKAN DAN MELAKUKAN PERKARA YANG DILARANG DAN MAKSIAT.</a:t>
            </a:r>
          </a:p>
          <a:p>
            <a:pPr marL="457200" indent="-457200" algn="just">
              <a:buFontTx/>
              <a:buAutoNum type="arabicPeriod"/>
              <a:defRPr/>
            </a:pPr>
            <a:r>
              <a:rPr lang="sv-SE" sz="1900" b="1" dirty="0">
                <a:solidFill>
                  <a:prstClr val="black"/>
                </a:solidFill>
                <a:effectLst>
                  <a:glow rad="101600">
                    <a:prstClr val="white">
                      <a:alpha val="60000"/>
                    </a:prstClr>
                  </a:glow>
                </a:effectLst>
                <a:cs typeface="Arial" charset="0"/>
              </a:rPr>
              <a:t>MAKSUD BERSYUKUR DIDALAM ISLAM </a:t>
            </a:r>
            <a:r>
              <a:rPr lang="sv-SE" sz="1900" b="1" dirty="0" smtClean="0">
                <a:solidFill>
                  <a:prstClr val="black"/>
                </a:solidFill>
                <a:effectLst>
                  <a:glow rad="101600">
                    <a:prstClr val="white">
                      <a:alpha val="60000"/>
                    </a:prstClr>
                  </a:glow>
                </a:effectLst>
                <a:cs typeface="Arial" charset="0"/>
              </a:rPr>
              <a:t>BUKAN SAHAJA MELAFAZKAN KATA-KATA MANIS “TERIMA KASIH”  TETAPI PENGIKTIRAFAN DALAM HATI DI ATAS BUDI YANG DITERIMA DISERTAI DENGAN BAHASA BADAN DAN REAKSI YANG LEBIH MESRA.</a:t>
            </a:r>
            <a:endParaRPr lang="sv-SE" sz="19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fi-FI" sz="1900" b="1" dirty="0" smtClean="0">
                <a:solidFill>
                  <a:prstClr val="black"/>
                </a:solidFill>
                <a:effectLst>
                  <a:glow rad="101600">
                    <a:prstClr val="white">
                      <a:alpha val="60000"/>
                    </a:prstClr>
                  </a:glow>
                </a:effectLst>
                <a:cs typeface="Arial" charset="0"/>
              </a:rPr>
              <a:t>BERSYUKUR KEPADA KEPADA ALLAH BERERTI MEWUJUDKAN KESEDARAN DAN PENGIKTIRAFAN DALAM HATI TERHADAP NILAI NIKMAT DAN ASBAB HIDUP, TERUTAMA NIKMAT IMAN DAN ISLAMSETERUSNYA, DIZAHIRKAN KESEDARAN ITU DENGAN UNGKAPAN KATA-KATA PUJIAN DAN PENGAGUNGAN: “</a:t>
            </a:r>
            <a:r>
              <a:rPr lang="ar-YE" sz="1900" b="1" dirty="0" smtClean="0">
                <a:solidFill>
                  <a:prstClr val="black"/>
                </a:solidFill>
                <a:effectLst>
                  <a:glow rad="101600">
                    <a:prstClr val="white">
                      <a:alpha val="60000"/>
                    </a:prstClr>
                  </a:glow>
                </a:effectLst>
              </a:rPr>
              <a:t>الحمدلله, سبحان لله  </a:t>
            </a:r>
            <a:r>
              <a:rPr lang="fi-FI" sz="1900" b="1" dirty="0" smtClean="0">
                <a:solidFill>
                  <a:prstClr val="black"/>
                </a:solidFill>
                <a:effectLst>
                  <a:glow rad="101600">
                    <a:prstClr val="white">
                      <a:alpha val="60000"/>
                    </a:prstClr>
                  </a:glow>
                </a:effectLst>
                <a:cs typeface="Arial" charset="0"/>
              </a:rPr>
              <a:t>DAN </a:t>
            </a:r>
            <a:r>
              <a:rPr lang="ar-YE" sz="1900" b="1" dirty="0" smtClean="0">
                <a:solidFill>
                  <a:prstClr val="black"/>
                </a:solidFill>
                <a:effectLst>
                  <a:glow rad="101600">
                    <a:prstClr val="white">
                      <a:alpha val="60000"/>
                    </a:prstClr>
                  </a:glow>
                </a:effectLst>
              </a:rPr>
              <a:t>الله </a:t>
            </a:r>
            <a:r>
              <a:rPr lang="en-US" sz="1900" b="1" dirty="0" smtClean="0">
                <a:solidFill>
                  <a:prstClr val="black"/>
                </a:solidFill>
                <a:effectLst>
                  <a:glow rad="101600">
                    <a:prstClr val="white">
                      <a:alpha val="60000"/>
                    </a:prstClr>
                  </a:glow>
                </a:effectLst>
                <a:cs typeface="Arial" charset="0"/>
              </a:rPr>
              <a:t>   </a:t>
            </a:r>
            <a:r>
              <a:rPr lang="ar-YE" sz="1900" b="1" dirty="0" smtClean="0">
                <a:solidFill>
                  <a:prstClr val="black"/>
                </a:solidFill>
                <a:effectLst>
                  <a:glow rad="101600">
                    <a:prstClr val="white">
                      <a:alpha val="60000"/>
                    </a:prstClr>
                  </a:glow>
                </a:effectLst>
              </a:rPr>
              <a:t>اكبر</a:t>
            </a:r>
            <a:endParaRPr lang="en-US" sz="19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fi-FI" sz="1900" b="1" dirty="0" smtClean="0">
                <a:solidFill>
                  <a:prstClr val="black"/>
                </a:solidFill>
                <a:effectLst>
                  <a:glow rad="101600">
                    <a:prstClr val="white">
                      <a:alpha val="60000"/>
                    </a:prstClr>
                  </a:glow>
                </a:effectLst>
                <a:cs typeface="Arial" charset="0"/>
              </a:rPr>
              <a:t>MELAKSANAKAN APA JUA PERINTAH ALLAH TERMASUK YANG SUNAT SERTA MENOLAK DAN TIDAK MELIBATKAN DIRI SAMA SEKALI DALAM PERKARA-PERKARA YANG DIBENCI OLEH ALLAH ATAU MAKSIAT ZAHIR DAN BATIN.</a:t>
            </a:r>
          </a:p>
        </p:txBody>
      </p:sp>
    </p:spTree>
    <p:extLst>
      <p:ext uri="{BB962C8B-B14F-4D97-AF65-F5344CB8AC3E}">
        <p14:creationId xmlns:p14="http://schemas.microsoft.com/office/powerpoint/2010/main" val="18184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2062"/>
            <a:ext cx="9144000" cy="1569660"/>
          </a:xfrm>
          <a:prstGeom prst="rect">
            <a:avLst/>
          </a:prstGeom>
          <a:solidFill>
            <a:schemeClr val="tx2">
              <a:lumMod val="40000"/>
              <a:lumOff val="60000"/>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21088"/>
            <a:ext cx="9144000" cy="1384995"/>
          </a:xfrm>
          <a:prstGeom prst="rect">
            <a:avLst/>
          </a:prstGeom>
          <a:solidFill>
            <a:srgbClr val="7030A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72461"/>
            <a:ext cx="9144000" cy="1754326"/>
          </a:xfrm>
          <a:prstGeom prst="rect">
            <a:avLst/>
          </a:prstGeom>
          <a:solidFill>
            <a:schemeClr val="tx1">
              <a:lumMod val="75000"/>
              <a:lumOff val="25000"/>
              <a:alpha val="1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وَكُوْنُوْا مِمَّن 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تَزِيْدُهُ النِّعَمُ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طَاعَةً لِلَّهِ تَعَالَى وَاسْتِقَامَةً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أَمْرِهِ</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17374"/>
            <a:ext cx="9144000" cy="1938992"/>
          </a:xfrm>
          <a:prstGeom prst="rect">
            <a:avLst/>
          </a:prstGeom>
          <a:solidFill>
            <a:srgbClr val="7030A0">
              <a:alpha val="53000"/>
            </a:srgbClr>
          </a:solidFill>
          <a:ln w="57150">
            <a:noFill/>
          </a:ln>
        </p:spPr>
        <p:txBody>
          <a:bodyPr wrap="square">
            <a:spAutoFit/>
          </a:bodyPr>
          <a:lstStyle/>
          <a:p>
            <a:pPr algn="ctr" fontAlgn="auto">
              <a:spcBef>
                <a:spcPts val="0"/>
              </a:spcBef>
              <a:spcAft>
                <a:spcPts val="0"/>
              </a:spcAft>
              <a:defRPr/>
            </a:pP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saudara-saudara</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jadikan</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diri</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anda</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golongan</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meningkatkan</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ketaatan</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memantapkan</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istiqamah</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perintah-Nya</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setiap</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kali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anda</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mendapat</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nikmat</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89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95536" y="332656"/>
            <a:ext cx="8229600"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BERSYUKURKAH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45714" y="1412776"/>
            <a:ext cx="2338054" cy="900100"/>
          </a:xfrm>
          <a:prstGeom prst="rect">
            <a:avLst/>
          </a:prstGeom>
          <a:blipFill>
            <a:blip r:embed="rId3"/>
            <a:tile tx="0" ty="0" sx="100000" sy="100000" flip="none" algn="tl"/>
          </a:blip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BERSYUKUR</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661912" y="1882908"/>
            <a:ext cx="6301095" cy="1080120"/>
          </a:xfrm>
          <a:prstGeom prst="roundRect">
            <a:avLst/>
          </a:prstGeom>
          <a:solidFill>
            <a:srgbClr val="00B0F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dirty="0" smtClean="0">
                <a:ln>
                  <a:solidFill>
                    <a:schemeClr val="tx1"/>
                  </a:solidFill>
                </a:ln>
                <a:solidFill>
                  <a:srgbClr val="FFFF00"/>
                </a:solidFill>
                <a:effectLst>
                  <a:glow rad="101600">
                    <a:schemeClr val="tx1">
                      <a:alpha val="60000"/>
                    </a:schemeClr>
                  </a:glow>
                </a:effectLst>
                <a:latin typeface="Arial Black" pitchFamily="34" charset="0"/>
              </a:rPr>
              <a:t>Balas </a:t>
            </a:r>
            <a:r>
              <a:rPr lang="ms-MY" sz="2400" dirty="0">
                <a:ln>
                  <a:solidFill>
                    <a:schemeClr val="tx1"/>
                  </a:solidFill>
                </a:ln>
                <a:solidFill>
                  <a:srgbClr val="FFFF00"/>
                </a:solidFill>
                <a:effectLst>
                  <a:glow rad="101600">
                    <a:schemeClr val="tx1">
                      <a:alpha val="60000"/>
                    </a:schemeClr>
                  </a:glow>
                </a:effectLst>
                <a:latin typeface="Arial Black" pitchFamily="34" charset="0"/>
              </a:rPr>
              <a:t>kebaikan dengan kebaikan dan menyanjung budi yang diterima</a:t>
            </a:r>
          </a:p>
        </p:txBody>
      </p:sp>
      <p:sp>
        <p:nvSpPr>
          <p:cNvPr id="6" name="Rounded Rectangle 5"/>
          <p:cNvSpPr/>
          <p:nvPr/>
        </p:nvSpPr>
        <p:spPr>
          <a:xfrm>
            <a:off x="1619671" y="3242749"/>
            <a:ext cx="6301095" cy="1164348"/>
          </a:xfrm>
          <a:prstGeom prst="roundRect">
            <a:avLst/>
          </a:prstGeom>
          <a:solidFill>
            <a:srgbClr val="7030A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dirty="0">
                <a:ln>
                  <a:solidFill>
                    <a:schemeClr val="tx1"/>
                  </a:solidFill>
                </a:ln>
                <a:effectLst>
                  <a:glow rad="101600">
                    <a:schemeClr val="tx1">
                      <a:alpha val="60000"/>
                    </a:schemeClr>
                  </a:glow>
                </a:effectLst>
                <a:latin typeface="Arial Black" pitchFamily="34" charset="0"/>
              </a:rPr>
              <a:t>Menurut imam Ghazali,  bersyukur ialah menguruskan nikmat Allah pada tempatnya.</a:t>
            </a:r>
          </a:p>
        </p:txBody>
      </p:sp>
      <p:sp>
        <p:nvSpPr>
          <p:cNvPr id="7" name="Right Arrow 6"/>
          <p:cNvSpPr/>
          <p:nvPr/>
        </p:nvSpPr>
        <p:spPr>
          <a:xfrm>
            <a:off x="2339752" y="2070440"/>
            <a:ext cx="438079" cy="360040"/>
          </a:xfrm>
          <a:prstGeom prst="rightArrow">
            <a:avLst/>
          </a:prstGeom>
          <a:solidFill>
            <a:srgbClr val="FFFF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ms-MY" sz="2000">
              <a:ln>
                <a:solidFill>
                  <a:schemeClr val="tx1"/>
                </a:solidFill>
              </a:ln>
            </a:endParaRPr>
          </a:p>
        </p:txBody>
      </p:sp>
      <p:sp>
        <p:nvSpPr>
          <p:cNvPr id="8" name="Bent-Up Arrow 7"/>
          <p:cNvSpPr/>
          <p:nvPr/>
        </p:nvSpPr>
        <p:spPr>
          <a:xfrm rot="16200000" flipH="1" flipV="1">
            <a:off x="791383" y="3139692"/>
            <a:ext cx="1080511" cy="638086"/>
          </a:xfrm>
          <a:prstGeom prst="bentUpArrow">
            <a:avLst/>
          </a:prstGeom>
          <a:solidFill>
            <a:srgbClr val="FFFF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ms-MY" sz="2000">
              <a:ln>
                <a:solidFill>
                  <a:schemeClr val="tx1"/>
                </a:solidFill>
              </a:ln>
            </a:endParaRPr>
          </a:p>
        </p:txBody>
      </p:sp>
      <p:sp>
        <p:nvSpPr>
          <p:cNvPr id="9" name="Rounded Rectangle 8"/>
          <p:cNvSpPr/>
          <p:nvPr/>
        </p:nvSpPr>
        <p:spPr>
          <a:xfrm>
            <a:off x="971600" y="5013176"/>
            <a:ext cx="7380312" cy="1584176"/>
          </a:xfrm>
          <a:prstGeom prst="round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2400" dirty="0" smtClean="0">
                <a:ln>
                  <a:solidFill>
                    <a:schemeClr val="tx1"/>
                  </a:solidFill>
                </a:ln>
                <a:solidFill>
                  <a:schemeClr val="bg1"/>
                </a:solidFill>
                <a:effectLst>
                  <a:glow rad="101600">
                    <a:schemeClr val="tx1">
                      <a:alpha val="60000"/>
                    </a:schemeClr>
                  </a:glow>
                </a:effectLst>
                <a:latin typeface="Arial Black" pitchFamily="34" charset="0"/>
              </a:rPr>
              <a:t>HANYA kepada Allah yang layak  kita Merafakkan </a:t>
            </a:r>
            <a:r>
              <a:rPr lang="fi-FI" sz="2400" dirty="0">
                <a:ln>
                  <a:solidFill>
                    <a:schemeClr val="tx1"/>
                  </a:solidFill>
                </a:ln>
                <a:solidFill>
                  <a:schemeClr val="bg1"/>
                </a:solidFill>
                <a:effectLst>
                  <a:glow rad="101600">
                    <a:schemeClr val="tx1">
                      <a:alpha val="60000"/>
                    </a:schemeClr>
                  </a:glow>
                </a:effectLst>
                <a:latin typeface="Arial Black" pitchFamily="34" charset="0"/>
              </a:rPr>
              <a:t>kesyukuran </a:t>
            </a:r>
            <a:r>
              <a:rPr lang="fi-FI" sz="2400" dirty="0" smtClean="0">
                <a:ln>
                  <a:solidFill>
                    <a:schemeClr val="tx1"/>
                  </a:solidFill>
                </a:ln>
                <a:solidFill>
                  <a:schemeClr val="bg1"/>
                </a:solidFill>
                <a:effectLst>
                  <a:glow rad="101600">
                    <a:schemeClr val="tx1">
                      <a:alpha val="60000"/>
                    </a:schemeClr>
                  </a:glow>
                </a:effectLst>
                <a:latin typeface="Arial Black" pitchFamily="34" charset="0"/>
              </a:rPr>
              <a:t>kerana </a:t>
            </a:r>
            <a:endParaRPr lang="fi-FI" sz="2400" dirty="0">
              <a:ln>
                <a:solidFill>
                  <a:schemeClr val="tx1"/>
                </a:solidFill>
              </a:ln>
              <a:solidFill>
                <a:schemeClr val="bg1"/>
              </a:solidFill>
              <a:effectLst>
                <a:glow rad="101600">
                  <a:schemeClr val="tx1">
                    <a:alpha val="60000"/>
                  </a:schemeClr>
                </a:glow>
              </a:effectLst>
              <a:latin typeface="Arial Black" pitchFamily="34" charset="0"/>
            </a:endParaRPr>
          </a:p>
          <a:p>
            <a:pPr algn="ctr"/>
            <a:r>
              <a:rPr lang="ms-MY" sz="2400" dirty="0" smtClean="0">
                <a:ln>
                  <a:solidFill>
                    <a:schemeClr val="tx1"/>
                  </a:solidFill>
                </a:ln>
                <a:solidFill>
                  <a:schemeClr val="bg1"/>
                </a:solidFill>
                <a:effectLst>
                  <a:glow rad="101600">
                    <a:schemeClr val="tx1">
                      <a:alpha val="60000"/>
                    </a:schemeClr>
                  </a:glow>
                </a:effectLst>
                <a:latin typeface="Arial Black" pitchFamily="34" charset="0"/>
              </a:rPr>
              <a:t>Limpahan kurniaan dan nikmat </a:t>
            </a:r>
            <a:r>
              <a:rPr lang="ms-MY" sz="2400" dirty="0" err="1" smtClean="0">
                <a:ln>
                  <a:solidFill>
                    <a:schemeClr val="tx1"/>
                  </a:solidFill>
                </a:ln>
                <a:solidFill>
                  <a:schemeClr val="bg1"/>
                </a:solidFill>
                <a:effectLst>
                  <a:glow rad="101600">
                    <a:schemeClr val="tx1">
                      <a:alpha val="60000"/>
                    </a:schemeClr>
                  </a:glow>
                </a:effectLst>
                <a:latin typeface="Arial Black" pitchFamily="34" charset="0"/>
              </a:rPr>
              <a:t>dariNya</a:t>
            </a:r>
            <a:endParaRPr lang="ms-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10" name="Chevron 9"/>
          <p:cNvSpPr/>
          <p:nvPr/>
        </p:nvSpPr>
        <p:spPr>
          <a:xfrm>
            <a:off x="539552" y="5157192"/>
            <a:ext cx="792088" cy="1296144"/>
          </a:xfrm>
          <a:prstGeom prst="chevron">
            <a:avLst/>
          </a:prstGeom>
          <a:ln>
            <a:solidFill>
              <a:schemeClr val="tx1"/>
            </a:solidFill>
          </a:ln>
          <a:effectLst>
            <a:glow rad="101600">
              <a:schemeClr val="bg1">
                <a:alpha val="6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4462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Taala dalam </a:t>
            </a:r>
            <a:endPar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Baqarah ayat 152</a:t>
            </a:r>
            <a:endParaRPr lang="ms-MY" sz="2800" dirty="0"/>
          </a:p>
        </p:txBody>
      </p:sp>
      <p:sp>
        <p:nvSpPr>
          <p:cNvPr id="4" name="Rectangle 3"/>
          <p:cNvSpPr/>
          <p:nvPr/>
        </p:nvSpPr>
        <p:spPr>
          <a:xfrm>
            <a:off x="10344" y="1929606"/>
            <a:ext cx="9144000" cy="923330"/>
          </a:xfrm>
          <a:prstGeom prst="rect">
            <a:avLst/>
          </a:prstGeom>
          <a:solidFill>
            <a:schemeClr val="accent4">
              <a:alpha val="32000"/>
            </a:schemeClr>
          </a:solidFill>
        </p:spPr>
        <p:txBody>
          <a:bodyPr wrap="square">
            <a:spAutoFit/>
          </a:bodyPr>
          <a:lstStyle/>
          <a:p>
            <a:pPr algn="ctr" rtl="1"/>
            <a:r>
              <a:rPr lang="ar-YE" sz="5400" b="1" dirty="0"/>
              <a:t> </a:t>
            </a:r>
            <a:r>
              <a:rPr lang="ar-YE" sz="5400" b="1" dirty="0" smtClean="0"/>
              <a:t> </a:t>
            </a:r>
            <a:r>
              <a:rPr lang="ar-YE"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فَاذْكُرُونِي </a:t>
            </a:r>
            <a:r>
              <a:rPr lang="ar-YE"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أَذْكُرْكُمْ وَاشْكُرُوا لِي وَلَا تَكْفُرُونِ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272190"/>
            <a:ext cx="9144000" cy="1692771"/>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6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“Oleh itu, ingatlah kamu kepada-Ku, supaya Aku membalas kamu dengan kebaikan; dan bersyukurlah kamu kepada-Ku dan janganlah kamu kufur.”</a:t>
            </a:r>
            <a:endParaRPr kumimoji="0" lang="ms-MY" sz="26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4018872"/>
            <a:ext cx="7488832" cy="1569660"/>
          </a:xfrm>
          <a:prstGeom prst="rect">
            <a:avLst/>
          </a:prstGeom>
          <a:solidFill>
            <a:schemeClr val="bg1">
              <a:alpha val="42000"/>
            </a:schemeClr>
          </a:solidFill>
          <a:ln>
            <a:solidFill>
              <a:schemeClr val="tx1"/>
            </a:solidFill>
          </a:ln>
        </p:spPr>
        <p:txBody>
          <a:bodyPr wrap="square" rtlCol="0">
            <a:spAutoFit/>
          </a:bodyPr>
          <a:lstStyle/>
          <a:p>
            <a:pPr algn="ctr"/>
            <a:r>
              <a:rPr lang="de-D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de-D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jika kamu menghitung nikmat Allah, tiadalah kamu dapat menghitungnya; sesungguhnya Allah Maha Pengampun, lagi Maha Mengasihani</a:t>
            </a:r>
            <a:r>
              <a:rPr lang="de-D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de-D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Title 1"/>
          <p:cNvSpPr txBox="1">
            <a:spLocks/>
          </p:cNvSpPr>
          <p:nvPr/>
        </p:nvSpPr>
        <p:spPr>
          <a:xfrm>
            <a:off x="446856" y="4462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t>
            </a:r>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Taala dalam </a:t>
            </a:r>
            <a:endPar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an-Nahl ayat 18</a:t>
            </a:r>
            <a:endParaRPr lang="ms-MY" sz="2800" dirty="0"/>
          </a:p>
        </p:txBody>
      </p:sp>
      <p:sp>
        <p:nvSpPr>
          <p:cNvPr id="6" name="Rectangle 5"/>
          <p:cNvSpPr/>
          <p:nvPr/>
        </p:nvSpPr>
        <p:spPr>
          <a:xfrm>
            <a:off x="10344" y="1929606"/>
            <a:ext cx="9144000" cy="923330"/>
          </a:xfrm>
          <a:prstGeom prst="rect">
            <a:avLst/>
          </a:prstGeom>
          <a:solidFill>
            <a:schemeClr val="accent4">
              <a:alpha val="32000"/>
            </a:schemeClr>
          </a:solidFill>
        </p:spPr>
        <p:txBody>
          <a:bodyPr wrap="square">
            <a:spAutoFit/>
          </a:bodyPr>
          <a:lstStyle/>
          <a:p>
            <a:pPr algn="ctr" rtl="1"/>
            <a:r>
              <a:rPr lang="ar-YE" sz="5400" b="1" dirty="0"/>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تَعُدُّوا نِعْمَةَ اللَّهِ لَا تُحْصُوهَا ۗ إِنَّ اللَّهَ لَغَفُورٌ رَّحِيمٌ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24809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1578</Words>
  <Application>Microsoft Office PowerPoint</Application>
  <PresentationFormat>On-screen Show (4:3)</PresentationFormat>
  <Paragraphs>143</Paragraphs>
  <Slides>38</Slides>
  <Notes>0</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5</cp:revision>
  <dcterms:created xsi:type="dcterms:W3CDTF">2019-05-29T05:12:13Z</dcterms:created>
  <dcterms:modified xsi:type="dcterms:W3CDTF">2019-05-30T08:06:58Z</dcterms:modified>
</cp:coreProperties>
</file>